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80" r:id="rId6"/>
    <p:sldMasterId id="2147483740" r:id="rId7"/>
    <p:sldMasterId id="2147483932" r:id="rId8"/>
    <p:sldMasterId id="2147483875" r:id="rId9"/>
    <p:sldMasterId id="2147483765" r:id="rId10"/>
    <p:sldMasterId id="2147483974" r:id="rId11"/>
    <p:sldMasterId id="2147483978" r:id="rId12"/>
  </p:sldMasterIdLst>
  <p:notesMasterIdLst>
    <p:notesMasterId r:id="rId34"/>
  </p:notesMasterIdLst>
  <p:sldIdLst>
    <p:sldId id="765" r:id="rId13"/>
    <p:sldId id="760" r:id="rId14"/>
    <p:sldId id="761" r:id="rId15"/>
    <p:sldId id="766" r:id="rId16"/>
    <p:sldId id="750" r:id="rId17"/>
    <p:sldId id="749" r:id="rId18"/>
    <p:sldId id="764" r:id="rId19"/>
    <p:sldId id="740" r:id="rId20"/>
    <p:sldId id="739" r:id="rId21"/>
    <p:sldId id="738" r:id="rId22"/>
    <p:sldId id="737" r:id="rId23"/>
    <p:sldId id="736" r:id="rId24"/>
    <p:sldId id="735" r:id="rId25"/>
    <p:sldId id="734" r:id="rId26"/>
    <p:sldId id="733" r:id="rId27"/>
    <p:sldId id="732" r:id="rId28"/>
    <p:sldId id="731" r:id="rId29"/>
    <p:sldId id="730" r:id="rId30"/>
    <p:sldId id="767" r:id="rId31"/>
    <p:sldId id="768" r:id="rId32"/>
    <p:sldId id="76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44"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5FE15F-6ACE-451F-8948-C20CF778E9AF}" name="Judith Desjardins" initials="JD" userId="S::jdesjardins@smho-smso.ca::30609727-134e-4b5d-8a9a-cd120bb72f82" providerId="AD"/>
  <p188:author id="{78C63A77-E355-1540-D6FC-B07BA5E7DF0A}" name="Susan Sweet" initials="SS" userId="S::ssweet@smho-smso.ca::3f3b0d9c-fbb5-47a8-87c2-549a2adf9766" providerId="AD"/>
  <p188:author id="{C8712AED-F946-6B72-B9E1-91124436B500}" name="Joyce Erogun" initials="JE" userId="S::jerogun@smho-smso.ca::ba9b00c3-18da-48f5-9af4-b59a3f7aea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dith Desjardins" initials="JD" lastIdx="4" clrIdx="0">
    <p:extLst>
      <p:ext uri="{19B8F6BF-5375-455C-9EA6-DF929625EA0E}">
        <p15:presenceInfo xmlns:p15="http://schemas.microsoft.com/office/powerpoint/2012/main" userId="S::jdesjardins@smho-smso.ca::30609727-134e-4b5d-8a9a-cd120bb72f82" providerId="AD"/>
      </p:ext>
    </p:extLst>
  </p:cmAuthor>
  <p:cmAuthor id="2" name="Susan Sweet" initials="SS" lastIdx="5" clrIdx="1">
    <p:extLst>
      <p:ext uri="{19B8F6BF-5375-455C-9EA6-DF929625EA0E}">
        <p15:presenceInfo xmlns:p15="http://schemas.microsoft.com/office/powerpoint/2012/main" userId="S::ssweet@smho-smso.ca::3f3b0d9c-fbb5-47a8-87c2-549a2adf9766" providerId="AD"/>
      </p:ext>
    </p:extLst>
  </p:cmAuthor>
  <p:cmAuthor id="3" name="Joyce Erogun" initials="JE" lastIdx="26" clrIdx="2">
    <p:extLst>
      <p:ext uri="{19B8F6BF-5375-455C-9EA6-DF929625EA0E}">
        <p15:presenceInfo xmlns:p15="http://schemas.microsoft.com/office/powerpoint/2012/main" userId="S::jerogun@smho-smso.ca::ba9b00c3-18da-48f5-9af4-b59a3f7aea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EC63F"/>
    <a:srgbClr val="40008D"/>
    <a:srgbClr val="7F3F96"/>
    <a:srgbClr val="1D73BC"/>
    <a:srgbClr val="289EDD"/>
    <a:srgbClr val="0B77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18AEC8-5555-40B0-A001-87AB367A3CA0}" v="34" dt="2022-06-16T03:29:02.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71" autoAdjust="0"/>
    <p:restoredTop sz="64528" autoAdjust="0"/>
  </p:normalViewPr>
  <p:slideViewPr>
    <p:cSldViewPr snapToGrid="0">
      <p:cViewPr varScale="1">
        <p:scale>
          <a:sx n="68" d="100"/>
          <a:sy n="68" d="100"/>
        </p:scale>
        <p:origin x="1512" y="48"/>
      </p:cViewPr>
      <p:guideLst>
        <p:guide orient="horz" pos="1944"/>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commentAuthors" Target="commentAuthor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A766C-1CB2-2D49-9A3F-34F44F8B6AD3}" type="datetimeFigureOut">
              <a:rPr lang="en-US" smtClean="0"/>
              <a:t>6/20/2022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812CC-18EA-AF4B-A4CE-11AAE7474B09}" type="slidenum">
              <a:rPr lang="en-US" smtClean="0"/>
              <a:t>‹#›</a:t>
            </a:fld>
            <a:endParaRPr lang="en-US"/>
          </a:p>
        </p:txBody>
      </p:sp>
    </p:spTree>
    <p:extLst>
      <p:ext uri="{BB962C8B-B14F-4D97-AF65-F5344CB8AC3E}">
        <p14:creationId xmlns:p14="http://schemas.microsoft.com/office/powerpoint/2010/main" val="404570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mho-smso.ca/blog/online-resources/mh-lit-student-mental-health-in-action-lesson-pla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AFBC6Zcm40o"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vimeo.com/563213024/a70c1fa2b7"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smho-smso.ca/blog/online-resources/mh-lit-student-mental-health-in-action-lesson-plan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fr-ca" b="0" i="0" u="none" baseline="0" dirty="0"/>
              <a:t>Santé mentale en milieu scolaire Ontario travaille de concert avec les conseils scolaires et les autorités scolaires de l’Ontario pour soutenir la santé mentale des élèves.</a:t>
            </a:r>
          </a:p>
          <a:p>
            <a:endParaRPr lang="fr-ca" dirty="0"/>
          </a:p>
          <a:p>
            <a:pPr algn="l" rtl="0"/>
            <a:r>
              <a:rPr lang="fr-ca" b="0" i="0" u="none" baseline="0" dirty="0"/>
              <a:t>Dans une note de service du ministère de l’Éducation du 12 janvier 2021, le ministre Lecce a introduit la Trousse d’action pour la santé mentale des élèves.  Cette trousse d’action est accessible sur le site Web de Santé mentale en milieu scolaire Ontario (www.smho-smso.ca).</a:t>
            </a:r>
            <a:r>
              <a:rPr lang="fr-CA" b="0" i="0" u="none" baseline="0" dirty="0"/>
              <a:t> </a:t>
            </a:r>
            <a:r>
              <a:rPr lang="fr-ca" b="0" i="0" u="none" baseline="0" dirty="0"/>
              <a:t>Elle est une réponse aux efforts continus de promotion de la santé mentale et du bien-être à l’école (que ce soit de manière virtuelle ou en personne) en périodes difficiles, comme la pandémie de COVID-19. Dans le cadre de cette trousse, Santé mentale en milieu scolaire Ontario offre une série de leçons visant à soutenir le développement des connaissances de base en matière de santé mentale et des compétences en matière de recherche d’aide. </a:t>
            </a:r>
          </a:p>
          <a:p>
            <a:endParaRPr lang="fr-ca" dirty="0"/>
          </a:p>
          <a:p>
            <a:pPr algn="l" rtl="0"/>
            <a:r>
              <a:rPr lang="fr-ca" b="0" i="0" u="none" baseline="0" dirty="0"/>
              <a:t>LIT SM : La santé mentale des élèves en action (une série de quatre leçons, chacune d’une durée de 45 minutes) est maintenant disponible sur le site web de SMS-ON.</a:t>
            </a:r>
          </a:p>
          <a:p>
            <a:pPr algn="l" rtl="0"/>
            <a:endParaRPr lang="fr-CA" b="0" i="0" u="none" baseline="0" dirty="0"/>
          </a:p>
          <a:p>
            <a:pPr algn="l" rtl="0"/>
            <a:r>
              <a:rPr lang="fr-ca" b="0" i="0" u="none" baseline="0" dirty="0"/>
              <a:t>Bien que les membres du personnel scolaire ne soient pas des professionnels en santé mentale, nous avons un rôle important à jouer en créant des environnements de classe favorisant la santé mentale, en remarquant les élèves qui nous préoccupent et en enseignant aux élèves à maintenir une bonne santé mentale.</a:t>
            </a:r>
          </a:p>
          <a:p>
            <a:endParaRPr lang="fr-ca" dirty="0">
              <a:cs typeface="Calibri"/>
            </a:endParaRPr>
          </a:p>
          <a:p>
            <a:pPr algn="l" rtl="0"/>
            <a:r>
              <a:rPr lang="fr-ca" b="0" i="0" u="none" baseline="0" dirty="0">
                <a:latin typeface="Calibri"/>
                <a:ea typeface="Calibri"/>
                <a:cs typeface="Calibri"/>
                <a:sym typeface="Calibri"/>
              </a:rPr>
              <a:t>Nous vous présentons un survol pour vous introduire au module. Nous vous demandons de réfléchir à votre intérêt, votre empressement et votre capacité à participer. Si vous êtes intéressés, vous vous joindrez à moi au sein d’une équipe qui comprendra aussi des professionnels de la santé mentale. Considérez cette présentation comme votre invitation, mais ne vous sentez pas obligé d’accepter si le moment est mal choisi pour entreprendre ce projet pilote.  </a:t>
            </a:r>
          </a:p>
          <a:p>
            <a:endParaRPr lang="fr-CA"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noProof="0" dirty="0"/>
              <a:t>Aujourd’hui nous allons examiner les leçons de manière plus approfondi afin de vous permettre de vous familiariser avec le matériel ainsi que toutes les activités disponibles.</a:t>
            </a:r>
            <a:r>
              <a:rPr lang="en-US" dirty="0"/>
              <a:t> N</a:t>
            </a:r>
            <a:r>
              <a:rPr lang="fr-ca" b="0" i="0" u="none" baseline="0" dirty="0">
                <a:latin typeface="Calibri"/>
                <a:ea typeface="Calibri"/>
                <a:cs typeface="Calibri"/>
                <a:sym typeface="Calibri"/>
              </a:rPr>
              <a:t>ous vous demandons de réfléchir à votre intérêt, votre empressement et votre capacité à participer. Si vous êtes intéressés, vous vous joindrez à moi au sein d’une équipe qui comprendra aussi nos professionnels de la santé mentale (s’ils sont disponibles à l’école). </a:t>
            </a:r>
          </a:p>
          <a:p>
            <a:endParaRPr lang="en-US" dirty="0"/>
          </a:p>
          <a:p>
            <a:r>
              <a:rPr lang="fr-CA" b="1" dirty="0"/>
              <a:t>[Remarque à l’intention des directions d’école : Ce jeu de diapositives peut également être utilisé pour présenter cette ressource au parlement/conseil/groupe d’élèves. Il peut également être utilisé lors des réunions de l'équipe de la division.]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1" noProof="0" dirty="0"/>
              <a:t>[Remarque à l’intention des directions d’école : </a:t>
            </a:r>
            <a:r>
              <a:rPr lang="fr-CA" sz="1200" b="1" noProof="0" dirty="0">
                <a:effectLst/>
                <a:latin typeface="Calibri" panose="020F0502020204030204" pitchFamily="34" charset="0"/>
                <a:ea typeface="Calibri" panose="020F0502020204030204" pitchFamily="34" charset="0"/>
                <a:cs typeface="Arial" panose="020B0604020202020204" pitchFamily="34" charset="0"/>
              </a:rPr>
              <a:t>un jeu de </a:t>
            </a:r>
            <a:r>
              <a:rPr lang="fr-CA" b="1" dirty="0"/>
              <a:t>diapositives plus court est aussi disponible</a:t>
            </a:r>
            <a:r>
              <a:rPr lang="fr-CA" sz="1200" b="1" noProof="0" dirty="0">
                <a:effectLst/>
                <a:latin typeface="Calibri" panose="020F0502020204030204" pitchFamily="34" charset="0"/>
                <a:ea typeface="Calibri" panose="020F0502020204030204" pitchFamily="34" charset="0"/>
                <a:cs typeface="Arial" panose="020B0604020202020204" pitchFamily="34" charset="0"/>
              </a:rPr>
              <a:t> dans la section </a:t>
            </a:r>
            <a:r>
              <a:rPr lang="fr-CA" sz="1800" b="1" noProof="0" dirty="0">
                <a:hlinkClick r:id="rId3"/>
              </a:rPr>
              <a:t>« </a:t>
            </a:r>
            <a:r>
              <a:rPr lang="fr-CA" sz="1800" b="1" u="sng" dirty="0">
                <a:solidFill>
                  <a:srgbClr val="0000FF"/>
                </a:solidFill>
                <a:effectLst/>
                <a:latin typeface="Calibri" panose="020F0502020204030204" pitchFamily="34" charset="0"/>
                <a:ea typeface="Calibri" panose="020F0502020204030204" pitchFamily="34" charset="0"/>
                <a:cs typeface="Arial" panose="020B0604020202020204" pitchFamily="34" charset="0"/>
              </a:rPr>
              <a:t>Matériel pour aider les directions d</a:t>
            </a:r>
            <a:r>
              <a:rPr lang="fr-CA" sz="1800" b="1" u="sng" dirty="0">
                <a:solidFill>
                  <a:srgbClr val="0000FF"/>
                </a:solidFill>
                <a:effectLst/>
                <a:latin typeface="Calibri" panose="020F0502020204030204" pitchFamily="34" charset="0"/>
                <a:ea typeface="Calibri" panose="020F0502020204030204" pitchFamily="34" charset="0"/>
                <a:cs typeface="Arial" panose="020B0604020202020204" pitchFamily="34" charset="0"/>
                <a:hlinkClick r:id="rId3"/>
              </a:rPr>
              <a:t>’école à appuyer la mise en œuvre »</a:t>
            </a:r>
            <a:r>
              <a:rPr lang="fr-CA" sz="1800" b="1" u="sng" dirty="0">
                <a:solidFill>
                  <a:srgbClr val="0000FF"/>
                </a:solidFill>
                <a:effectLst/>
                <a:latin typeface="Calibri" panose="020F0502020204030204" pitchFamily="34" charset="0"/>
                <a:ea typeface="Calibri" panose="020F0502020204030204" pitchFamily="34" charset="0"/>
                <a:cs typeface="Arial" panose="020B0604020202020204" pitchFamily="34" charset="0"/>
              </a:rPr>
              <a:t> du site web de SMS-ON.]</a:t>
            </a:r>
            <a:endParaRPr lang="fr-CA" sz="1800" b="1" i="0" dirty="0">
              <a:solidFill>
                <a:srgbClr val="FFFFFF"/>
              </a:solidFill>
              <a:effectLst/>
              <a:latin typeface="Poppins" panose="00000500000000000000" pitchFamily="2" charset="0"/>
            </a:endParaRPr>
          </a:p>
          <a:p>
            <a:endParaRPr lang="en-US" dirty="0"/>
          </a:p>
        </p:txBody>
      </p:sp>
      <p:sp>
        <p:nvSpPr>
          <p:cNvPr id="4" name="Espace réservé du numéro de diapositive 3"/>
          <p:cNvSpPr>
            <a:spLocks noGrp="1"/>
          </p:cNvSpPr>
          <p:nvPr>
            <p:ph type="sldNum" sz="quarter" idx="5"/>
          </p:nvPr>
        </p:nvSpPr>
        <p:spPr/>
        <p:txBody>
          <a:bodyPr/>
          <a:lstStyle/>
          <a:p>
            <a:pPr defTabSz="966612">
              <a:defRPr/>
            </a:pPr>
            <a:fld id="{384896BE-6C6D-4FED-91D5-41C98D3637EF}" type="slidenum">
              <a:rPr lang="fr-CA">
                <a:solidFill>
                  <a:prstClr val="black"/>
                </a:solidFill>
                <a:latin typeface="Calibri"/>
              </a:rPr>
              <a:pPr defTabSz="966612">
                <a:defRPr/>
              </a:pPr>
              <a:t>1</a:t>
            </a:fld>
            <a:endParaRPr lang="fr-CA">
              <a:solidFill>
                <a:prstClr val="black"/>
              </a:solidFill>
              <a:latin typeface="Calibri"/>
            </a:endParaRPr>
          </a:p>
        </p:txBody>
      </p:sp>
    </p:spTree>
    <p:extLst>
      <p:ext uri="{BB962C8B-B14F-4D97-AF65-F5344CB8AC3E}">
        <p14:creationId xmlns:p14="http://schemas.microsoft.com/office/powerpoint/2010/main" val="3773859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Les données sur la voix des élèves de toute la province continuent de démontrer que les élèves veulent que  l'enseignement sur la santé mentale se fasse en classe dans le cadre de la journée scolaire normale. Nous savons également que la santé mentale est au cœur des préoccupations de nombreuses personnes, compte tenu des circonstances récentes, et ces leçons constituent un moyen prêt à l'emploi d'offrir cet apprentissage à nos élèves pendant la pandémie et au-delà.</a:t>
            </a:r>
            <a:endParaRPr lang="fr-FR" dirty="0">
              <a:cs typeface="Calibri"/>
            </a:endParaRPr>
          </a:p>
        </p:txBody>
      </p:sp>
      <p:sp>
        <p:nvSpPr>
          <p:cNvPr id="4" name="Slide Number Placeholder 3"/>
          <p:cNvSpPr>
            <a:spLocks noGrp="1"/>
          </p:cNvSpPr>
          <p:nvPr>
            <p:ph type="sldNum" sz="quarter" idx="10"/>
          </p:nvPr>
        </p:nvSpPr>
        <p:spPr/>
        <p:txBody>
          <a:bodyPr/>
          <a:lstStyle/>
          <a:p>
            <a:fld id="{E0C4540E-92B4-4433-AE7A-3FAC62472884}" type="slidenum">
              <a:rPr lang="en-US" smtClean="0"/>
              <a:pPr/>
              <a:t>2</a:t>
            </a:fld>
            <a:endParaRPr lang="en-US"/>
          </a:p>
        </p:txBody>
      </p:sp>
    </p:spTree>
    <p:extLst>
      <p:ext uri="{BB962C8B-B14F-4D97-AF65-F5344CB8AC3E}">
        <p14:creationId xmlns:p14="http://schemas.microsoft.com/office/powerpoint/2010/main" val="492286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t>Cette courte vidéo, adaptée aux médias sociaux, donne un aperçu de la série de leçons. (2:18 minutes). </a:t>
            </a:r>
          </a:p>
          <a:p>
            <a:r>
              <a:rPr lang="fr-CA" noProof="0" dirty="0"/>
              <a:t>https://youtu.be/BcowFggy-xk</a:t>
            </a:r>
          </a:p>
          <a:p>
            <a:r>
              <a:rPr lang="fr-CA" noProof="0" dirty="0"/>
              <a:t> </a:t>
            </a:r>
            <a:endParaRPr lang="fr-CA" noProof="0" dirty="0">
              <a:cs typeface="Calibri"/>
            </a:endParaRPr>
          </a:p>
          <a:p>
            <a:r>
              <a:rPr lang="fr-CA" b="1" noProof="0" dirty="0">
                <a:cs typeface="Calibri"/>
              </a:rPr>
              <a:t>[Remarque : une vidéo additionnelle accompagne chacun des quatre plans de leçon</a:t>
            </a:r>
            <a:r>
              <a:rPr lang="fr-CA" b="1" noProof="0" dirty="0"/>
              <a:t>.]</a:t>
            </a:r>
            <a:endParaRPr lang="fr-CA" b="1" noProof="0" dirty="0">
              <a:cs typeface="Calibri"/>
            </a:endParaRPr>
          </a:p>
          <a:p>
            <a:endParaRPr lang="en-CA"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3</a:t>
            </a:fld>
            <a:endParaRPr lang="fr-CA"/>
          </a:p>
        </p:txBody>
      </p:sp>
    </p:spTree>
    <p:extLst>
      <p:ext uri="{BB962C8B-B14F-4D97-AF65-F5344CB8AC3E}">
        <p14:creationId xmlns:p14="http://schemas.microsoft.com/office/powerpoint/2010/main" val="1646475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LIT SM La santé mentale des élèves en action est une série de quatre leçons de 45 minutes conçues pour être dispensées par le personnel enseignant du secondaire. Les leçons portent sur la santé mentale et la maladie mentale (le double continuum), les signes de problèmes de santé mentale, les stratégies de soutien à la santé mentale et au bien-être, et comment et où trouver de l'aide pour l'élève et ses amis, si nécessaire. Le module fournit du matériel de soutien supplémentaire et des activités d’approfondissement.</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6F8812CC-18EA-AF4B-A4CE-11AAE7474B09}" type="slidenum">
              <a:rPr lang="en-US" smtClean="0"/>
              <a:t>4</a:t>
            </a:fld>
            <a:endParaRPr lang="en-US"/>
          </a:p>
        </p:txBody>
      </p:sp>
    </p:spTree>
    <p:extLst>
      <p:ext uri="{BB962C8B-B14F-4D97-AF65-F5344CB8AC3E}">
        <p14:creationId xmlns:p14="http://schemas.microsoft.com/office/powerpoint/2010/main" val="3073604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noProof="0" dirty="0">
                <a:cs typeface="Calibri"/>
              </a:rPr>
              <a:t>Au-delà du matériel pour la salle de classe, vous aurez plusieurs ressources d’appui, notamment : </a:t>
            </a:r>
          </a:p>
          <a:p>
            <a:pPr>
              <a:defRPr/>
            </a:pPr>
            <a:endParaRPr lang="fr-CA" b="1" noProof="0" dirty="0"/>
          </a:p>
          <a:p>
            <a:pPr marL="171450" indent="-171450">
              <a:buFont typeface="Arial"/>
              <a:buChar char="•"/>
              <a:defRPr/>
            </a:pPr>
            <a:r>
              <a:rPr lang="fr-CA" b="1" noProof="0" dirty="0"/>
              <a:t>La liste de contrôle pour la préparation à l’école (à l’intention de l’équipe école), </a:t>
            </a:r>
            <a:r>
              <a:rPr lang="fr-CA" noProof="0" dirty="0"/>
              <a:t>qui </a:t>
            </a:r>
            <a:r>
              <a:rPr lang="fr-CA" b="0" i="0" u="none" strike="noStrike" noProof="0" dirty="0">
                <a:effectLst/>
              </a:rPr>
              <a:t>encourage une approche d’équipe et suggère des moyens d’assurer une belle expérience d’apprentissage pour les élèves</a:t>
            </a:r>
            <a:r>
              <a:rPr lang="fr-CA" noProof="0" dirty="0"/>
              <a:t>;</a:t>
            </a:r>
            <a:r>
              <a:rPr lang="fr-CA" b="0" i="0" u="none" strike="noStrike" noProof="0" dirty="0">
                <a:effectLst/>
              </a:rPr>
              <a:t> </a:t>
            </a:r>
            <a:r>
              <a:rPr lang="fr-CA" noProof="0" dirty="0"/>
              <a:t>  </a:t>
            </a:r>
            <a:endParaRPr lang="fr-CA" noProof="0" dirty="0">
              <a:cs typeface="Calibri"/>
            </a:endParaRPr>
          </a:p>
          <a:p>
            <a:pPr marL="171450" indent="-171450">
              <a:buFont typeface="Arial"/>
              <a:buChar char="•"/>
              <a:defRPr/>
            </a:pPr>
            <a:r>
              <a:rPr lang="fr-CA" b="1" noProof="0" dirty="0"/>
              <a:t>Les suggestions pour se préparer à l’enseignement, </a:t>
            </a:r>
            <a:r>
              <a:rPr lang="fr-CA" noProof="0" dirty="0"/>
              <a:t>qui incluent des idées pour renforcer les connaissances, activer les mesures de soutien, reconnaitre la stigmatisation et faire le point avec les élèves; et</a:t>
            </a:r>
          </a:p>
          <a:p>
            <a:pPr marL="171450" indent="-171450">
              <a:buFont typeface="Arial"/>
              <a:buChar char="•"/>
              <a:defRPr/>
            </a:pPr>
            <a:r>
              <a:rPr lang="fr-CA" b="1" noProof="0" dirty="0"/>
              <a:t>Les ressources pour les parents et aidants naturels,</a:t>
            </a:r>
            <a:r>
              <a:rPr lang="fr-CA" noProof="0" dirty="0"/>
              <a:t> qui sont des fiches-info accompagnant chaque leçon pour donner un aperçu du contenu, des façons de poursuivre la conversation, d’autres ressources et de l’information pour la recherche d’aide.</a:t>
            </a:r>
            <a:endParaRPr lang="fr-CA" b="0" i="0" noProof="0" dirty="0">
              <a:solidFill>
                <a:srgbClr val="000000"/>
              </a:solidFill>
              <a:effectLst/>
              <a:latin typeface="Arial" panose="020B0604020202020204" pitchFamily="34" charset="0"/>
            </a:endParaRPr>
          </a:p>
          <a:p>
            <a:pPr algn="l" rtl="0" fontAlgn="base"/>
            <a:endParaRPr lang="fr-CA" b="0" i="0" noProof="0" dirty="0">
              <a:solidFill>
                <a:srgbClr val="000000"/>
              </a:solidFill>
              <a:effectLst/>
              <a:latin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CA" sz="1800" dirty="0">
                <a:effectLst/>
                <a:latin typeface="Segoe UI" panose="020B0502040204020203" pitchFamily="34" charset="0"/>
              </a:rPr>
              <a:t>https://smho-smso.ca/wp-content/uploads/2021/04/Liste-De-Controle-Pour-La-Preparation-a-lecole.pdf</a:t>
            </a:r>
            <a:br>
              <a:rPr lang="fr-CA" sz="1800" dirty="0">
                <a:effectLst/>
                <a:latin typeface="Segoe UI" panose="020B0502040204020203" pitchFamily="34" charset="0"/>
              </a:rPr>
            </a:br>
            <a:r>
              <a:rPr lang="fr-CA" sz="1800" dirty="0">
                <a:effectLst/>
                <a:latin typeface="Segoe UI" panose="020B0502040204020203" pitchFamily="34" charset="0"/>
              </a:rPr>
              <a:t>https://smho-smso.ca/wp-content/uploads/2021/04/Suggestions-Pour-Enseigner.pdf</a:t>
            </a:r>
            <a:endParaRPr lang="fr-CA" sz="1800" dirty="0">
              <a:effectLst/>
              <a:latin typeface="Arial" panose="020B0604020202020204" pitchFamily="34" charset="0"/>
            </a:endParaRPr>
          </a:p>
          <a:p>
            <a:pPr algn="l" rtl="0" fontAlgn="base"/>
            <a:endParaRPr lang="fr-CA" b="0" i="0" noProof="0" dirty="0">
              <a:solidFill>
                <a:srgbClr val="000000"/>
              </a:solidFill>
              <a:effectLst/>
              <a:latin typeface="Arial" panose="020B0604020202020204" pitchFamily="34" charset="0"/>
            </a:endParaRPr>
          </a:p>
          <a:p>
            <a:endParaRPr lang="fr-CA" noProof="0"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5</a:t>
            </a:fld>
            <a:endParaRPr lang="fr-CA"/>
          </a:p>
        </p:txBody>
      </p:sp>
    </p:spTree>
    <p:extLst>
      <p:ext uri="{BB962C8B-B14F-4D97-AF65-F5344CB8AC3E}">
        <p14:creationId xmlns:p14="http://schemas.microsoft.com/office/powerpoint/2010/main" val="1463150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100"/>
              <a:buFont typeface="Arial"/>
            </a:pPr>
            <a:r>
              <a:rPr lang="fr-CA" dirty="0"/>
              <a:t>L'objectif est de permettre à LIT SM de toucher le plus grand nombre d’élèves possible. Les leçons ne sont pas nécessairement liées au programme-cadre ou à un cours particulier pour aider à étendre cette portée. Des suggestions au personnel enseignant et des guides sont inclus afin d'aider les enseignants de différents horizons à dispenser les leçons et, quel que soit votre domaine, les leçons peuvent contribuer à créer un environnement positif dans votre classe et à préparer les élèves à apprendre.</a:t>
            </a:r>
            <a:endParaRPr lang="en-US"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6</a:t>
            </a:fld>
            <a:endParaRPr lang="fr-CA"/>
          </a:p>
        </p:txBody>
      </p:sp>
    </p:spTree>
    <p:extLst>
      <p:ext uri="{BB962C8B-B14F-4D97-AF65-F5344CB8AC3E}">
        <p14:creationId xmlns:p14="http://schemas.microsoft.com/office/powerpoint/2010/main" val="3097544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8: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a:buSzPts val="1100"/>
              <a:buFont typeface="Arial"/>
            </a:pPr>
            <a:r>
              <a:rPr lang="fr-CA" b="0" dirty="0">
                <a:cs typeface="Calibri"/>
              </a:rPr>
              <a:t>Nous allons expérimenter une activité de chacune des quatre leçons. Cela vous donnera une idée de ce à quoi vous pouvez vous attendre au cours des leçons, et de la facilité avec laquelle les activités sont accessibles. </a:t>
            </a:r>
          </a:p>
          <a:p>
            <a:pPr>
              <a:buSzPts val="1100"/>
              <a:buFont typeface="Arial"/>
            </a:pPr>
            <a:endParaRPr lang="fr-CA" b="0" dirty="0">
              <a:cs typeface="Calibri"/>
            </a:endParaRPr>
          </a:p>
          <a:p>
            <a:pPr>
              <a:buSzPts val="1100"/>
              <a:buFont typeface="Arial"/>
            </a:pPr>
            <a:endParaRPr lang="en-CA" b="0" dirty="0">
              <a:cs typeface="Calibri"/>
            </a:endParaRPr>
          </a:p>
        </p:txBody>
      </p:sp>
      <p:sp>
        <p:nvSpPr>
          <p:cNvPr id="372" name="Google Shape;372;p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973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CA" b="1" noProof="0" dirty="0">
                <a:cs typeface="Calibri"/>
              </a:rPr>
              <a:t>Conna</a:t>
            </a:r>
            <a:r>
              <a:rPr lang="fr-CA" sz="1200" dirty="0">
                <a:solidFill>
                  <a:schemeClr val="accent1">
                    <a:lumMod val="75000"/>
                  </a:schemeClr>
                </a:solidFill>
              </a:rPr>
              <a:t>î</a:t>
            </a:r>
            <a:r>
              <a:rPr lang="fr-CA" b="1" noProof="0" dirty="0">
                <a:cs typeface="Calibri"/>
              </a:rPr>
              <a:t>tre les faits est la première leçon de la série. </a:t>
            </a:r>
          </a:p>
          <a:p>
            <a:endParaRPr lang="fr-CA" b="1" noProof="0" dirty="0">
              <a:cs typeface="Calibri"/>
            </a:endParaRPr>
          </a:p>
          <a:p>
            <a:r>
              <a:rPr lang="fr-CA" sz="1800" b="1" noProof="0" dirty="0">
                <a:effectLst/>
                <a:latin typeface="Segoe UI" panose="020B0502040204020203" pitchFamily="34" charset="0"/>
              </a:rPr>
              <a:t>RÉSULTATS D’APPRENTISSAGE</a:t>
            </a:r>
            <a:endParaRPr lang="fr-CA" b="1" noProof="0" dirty="0">
              <a:cs typeface="Calibri"/>
            </a:endParaRPr>
          </a:p>
          <a:p>
            <a:r>
              <a:rPr lang="fr-CA" b="1" noProof="0" dirty="0">
                <a:cs typeface="Calibri"/>
              </a:rPr>
              <a:t>Les leçons se veulent une aide aux élèves :</a:t>
            </a:r>
            <a:endParaRPr lang="fr-CA" noProof="0" dirty="0"/>
          </a:p>
          <a:p>
            <a:pPr marL="171450" indent="-171450">
              <a:lnSpc>
                <a:spcPct val="112999"/>
              </a:lnSpc>
              <a:spcBef>
                <a:spcPts val="667"/>
              </a:spcBef>
              <a:buFont typeface="Arial"/>
              <a:buChar char="•"/>
            </a:pPr>
            <a:r>
              <a:rPr lang="fr-CA" sz="1200" noProof="0" dirty="0">
                <a:effectLst/>
                <a:latin typeface="Segoe UI" panose="020B0502040204020203" pitchFamily="34" charset="0"/>
              </a:rPr>
              <a:t>Remettre en question les conceptions erronées les plus courantes sur la santé mentale et</a:t>
            </a:r>
            <a:br>
              <a:rPr lang="fr-CA" sz="1200" noProof="0" dirty="0">
                <a:effectLst/>
                <a:latin typeface="Segoe UI" panose="020B0502040204020203" pitchFamily="34" charset="0"/>
              </a:rPr>
            </a:br>
            <a:r>
              <a:rPr lang="fr-CA" sz="1200" noProof="0" dirty="0">
                <a:effectLst/>
                <a:latin typeface="Segoe UI" panose="020B0502040204020203" pitchFamily="34" charset="0"/>
              </a:rPr>
              <a:t>réfléchir à leurs effets négatifs. </a:t>
            </a:r>
          </a:p>
          <a:p>
            <a:pPr marL="171450" indent="-171450">
              <a:lnSpc>
                <a:spcPct val="112999"/>
              </a:lnSpc>
              <a:spcBef>
                <a:spcPts val="667"/>
              </a:spcBef>
              <a:buFont typeface="Arial"/>
              <a:buChar char="•"/>
            </a:pPr>
            <a:r>
              <a:rPr lang="fr-CA" sz="1200" noProof="0" dirty="0">
                <a:effectLst/>
                <a:latin typeface="Segoe UI" panose="020B0502040204020203" pitchFamily="34" charset="0"/>
              </a:rPr>
              <a:t>Faire preuve d’une bonne compréhension de la santé mentale, de la maladie mentale et du double continuum. </a:t>
            </a:r>
          </a:p>
          <a:p>
            <a:pPr marL="171450" indent="-171450">
              <a:lnSpc>
                <a:spcPct val="112999"/>
              </a:lnSpc>
              <a:spcBef>
                <a:spcPts val="667"/>
              </a:spcBef>
              <a:buFont typeface="Arial"/>
              <a:buChar char="•"/>
            </a:pPr>
            <a:r>
              <a:rPr lang="fr-CA" sz="1800" noProof="0" dirty="0">
                <a:effectLst/>
                <a:latin typeface="Segoe UI" panose="020B0502040204020203" pitchFamily="34" charset="0"/>
              </a:rPr>
              <a:t>Accroître les connaissances nécessaires pour aider à prendre soin de notre propre bien-être et du bien-être de ceux qui nous entourent.</a:t>
            </a:r>
            <a:endParaRPr lang="fr-CA" sz="1800" noProof="0" dirty="0">
              <a:effectLst/>
              <a:latin typeface="Arial" panose="020B0604020202020204" pitchFamily="34" charset="0"/>
            </a:endParaRPr>
          </a:p>
          <a:p>
            <a:pPr marL="171450" indent="-171450">
              <a:lnSpc>
                <a:spcPct val="112999"/>
              </a:lnSpc>
              <a:spcBef>
                <a:spcPts val="667"/>
              </a:spcBef>
              <a:buFont typeface="Arial"/>
              <a:buChar char="•"/>
            </a:pPr>
            <a:endParaRPr lang="fr-CA" noProof="0" dirty="0">
              <a:cs typeface="Calibri"/>
            </a:endParaRPr>
          </a:p>
          <a:p>
            <a:endParaRPr lang="fr-CA" noProof="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800" b="1" noProof="0" dirty="0">
                <a:effectLst/>
                <a:latin typeface="Segoe UI" panose="020B0502040204020203" pitchFamily="34" charset="0"/>
              </a:rPr>
              <a:t>Messages clés :</a:t>
            </a:r>
            <a:r>
              <a:rPr lang="fr-CA" sz="1800" noProof="0" dirty="0">
                <a:effectLst/>
                <a:latin typeface="Segoe UI" panose="020B0502040204020203"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Nous avons tous une santé mentale, tout comme nous avons tous une santé physique.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La santé mentale est une bonne chose! Nous souhaitons tous jouir d’une bonne santé mentale, et nous le souhaitons aussi pour nos amis, notre famille et les autres membres de notre communauté.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Tout le monde peut aspirer à une bonne santé mentale, y compris les personnes atteintes d’une maladie mentale.</a:t>
            </a:r>
            <a:endParaRPr lang="fr-CA" sz="1800" noProof="0" dirty="0">
              <a:effectLst/>
              <a:latin typeface="Arial" panose="020B0604020202020204" pitchFamily="34" charset="0"/>
            </a:endParaRPr>
          </a:p>
          <a:p>
            <a:endParaRPr lang="fr-CA" noProof="0" dirty="0">
              <a:cs typeface="Calibri"/>
            </a:endParaRPr>
          </a:p>
        </p:txBody>
      </p:sp>
    </p:spTree>
    <p:extLst>
      <p:ext uri="{BB962C8B-B14F-4D97-AF65-F5344CB8AC3E}">
        <p14:creationId xmlns:p14="http://schemas.microsoft.com/office/powerpoint/2010/main" val="155948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100"/>
            </a:pPr>
            <a:r>
              <a:rPr lang="fr-CA" dirty="0">
                <a:cs typeface="Calibri"/>
              </a:rPr>
              <a:t>Dans la leçon « Connaitre les faits », les élèves discutent de la façon dont la santé mentale et la maladie mentale sont deux idées distinctes mais liées. Cette vidéo montre comment on peut jouir d'une bonne santé mentale même si l'on souffre d'une maladie mentale. Une deuxième vidéo incluse dans la leçon montre que l'on peut aussi vivre une situation ou une période de mauvaise santé mentale, même si l'on ne souffre pas de maladie mentale.</a:t>
            </a:r>
          </a:p>
          <a:p>
            <a:pPr>
              <a:buSzPts val="1100"/>
            </a:pPr>
            <a:endParaRPr lang="fr-CA" dirty="0">
              <a:cs typeface="Calibri"/>
            </a:endParaRPr>
          </a:p>
          <a:p>
            <a:pPr>
              <a:buSzPts val="1100"/>
            </a:pPr>
            <a:endParaRPr lang="en-US" dirty="0">
              <a:cs typeface="Calibri"/>
            </a:endParaRPr>
          </a:p>
          <a:p>
            <a:pPr>
              <a:buSzPts val="1100"/>
            </a:pPr>
            <a:endParaRPr lang="en-US" dirty="0">
              <a:cs typeface="Calibri"/>
            </a:endParaRPr>
          </a:p>
          <a:p>
            <a:r>
              <a:rPr lang="en-US" dirty="0"/>
              <a:t>Durée 0 : 55</a:t>
            </a:r>
            <a:endParaRPr lang="en-US" dirty="0">
              <a:cs typeface="Calibri"/>
            </a:endParaRPr>
          </a:p>
          <a:p>
            <a:pPr>
              <a:buSzPts val="1100"/>
            </a:pPr>
            <a:r>
              <a:rPr lang="pt-BR" sz="1800" dirty="0">
                <a:effectLst/>
                <a:latin typeface="Segoe UI" panose="020B0502040204020203" pitchFamily="34" charset="0"/>
              </a:rPr>
              <a:t>YouTube : https://youtu.be/56M0Vg9AqzI​</a:t>
            </a:r>
            <a:br>
              <a:rPr lang="pt-BR" sz="1800" dirty="0">
                <a:effectLst/>
                <a:latin typeface="Segoe UI" panose="020B0502040204020203" pitchFamily="34" charset="0"/>
              </a:rPr>
            </a:br>
            <a:r>
              <a:rPr lang="pt-BR" sz="1800" dirty="0">
                <a:effectLst/>
                <a:latin typeface="Segoe UI" panose="020B0502040204020203" pitchFamily="34" charset="0"/>
              </a:rPr>
              <a:t>Vimeo : https://vimeo.com/536446191/6f8ca949db​</a:t>
            </a:r>
            <a:endParaRPr lang="en-US" dirty="0">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9</a:t>
            </a:fld>
            <a:endParaRPr lang="fr-CA" dirty="0"/>
          </a:p>
        </p:txBody>
      </p:sp>
    </p:spTree>
    <p:extLst>
      <p:ext uri="{BB962C8B-B14F-4D97-AF65-F5344CB8AC3E}">
        <p14:creationId xmlns:p14="http://schemas.microsoft.com/office/powerpoint/2010/main" val="345853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1" noProof="0" dirty="0">
                <a:cs typeface="Calibri"/>
              </a:rPr>
              <a:t>Se conna</a:t>
            </a:r>
            <a:r>
              <a:rPr lang="fr-CA" sz="1200" noProof="0" dirty="0">
                <a:solidFill>
                  <a:schemeClr val="accent1">
                    <a:lumMod val="75000"/>
                  </a:schemeClr>
                </a:solidFill>
              </a:rPr>
              <a:t>î</a:t>
            </a:r>
            <a:r>
              <a:rPr lang="fr-CA" b="1" noProof="0" dirty="0">
                <a:cs typeface="Calibri"/>
              </a:rPr>
              <a:t>tre est la deuxième leçon de la série. </a:t>
            </a:r>
          </a:p>
          <a:p>
            <a:endParaRPr lang="fr-CA" noProof="0" dirty="0"/>
          </a:p>
          <a:p>
            <a:r>
              <a:rPr lang="fr-CA" b="1" noProof="0" dirty="0"/>
              <a:t>La leçon vise à aider les élèves à :</a:t>
            </a:r>
          </a:p>
          <a:p>
            <a:pPr marL="285750" indent="-285750">
              <a:buFont typeface="Arial" panose="020B0604020202020204" pitchFamily="34" charset="0"/>
              <a:buChar char="•"/>
            </a:pPr>
            <a:r>
              <a:rPr lang="fr-CA" sz="1800" noProof="0" dirty="0">
                <a:effectLst/>
                <a:latin typeface="Segoe UI" panose="020B0502040204020203" pitchFamily="34" charset="0"/>
              </a:rPr>
              <a:t>Décrire les facteurs qui peuvent avoir des effets sur la santé mentale. </a:t>
            </a:r>
          </a:p>
          <a:p>
            <a:pPr marL="1714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noProof="0" dirty="0">
                <a:effectLst/>
                <a:latin typeface="Segoe UI" panose="020B0502040204020203" pitchFamily="34" charset="0"/>
              </a:rPr>
              <a:t>Reconnaître les indicateurs de leur santé mentale. </a:t>
            </a:r>
          </a:p>
          <a:p>
            <a:pPr marL="1714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noProof="0" dirty="0">
                <a:effectLst/>
                <a:latin typeface="Segoe UI" panose="020B0502040204020203" pitchFamily="34" charset="0"/>
              </a:rPr>
              <a:t>Démontrer une meilleure compréhension de la façon de soutenir leur santé mentale.</a:t>
            </a:r>
          </a:p>
          <a:p>
            <a:pPr marL="1714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noProof="0" dirty="0">
                <a:effectLst/>
                <a:latin typeface="Segoe UI" panose="020B0502040204020203" pitchFamily="34" charset="0"/>
              </a:rPr>
              <a:t>Différencier les stratégies d’adaptation saines des stratégies d’adaptation malsaines.</a:t>
            </a:r>
            <a:endParaRPr lang="fr-CA" sz="1800" noProof="0" dirty="0">
              <a:effectLst/>
              <a:latin typeface="Arial" panose="020B0604020202020204" pitchFamily="34" charset="0"/>
            </a:endParaRPr>
          </a:p>
          <a:p>
            <a:pPr marL="171450" indent="-171450">
              <a:lnSpc>
                <a:spcPct val="112999"/>
              </a:lnSpc>
              <a:spcBef>
                <a:spcPts val="667"/>
              </a:spcBef>
              <a:buFont typeface="Arial"/>
              <a:buChar char="•"/>
            </a:pPr>
            <a:endParaRPr lang="fr-CA" noProof="0" dirty="0">
              <a:cs typeface="Calibri"/>
            </a:endParaRPr>
          </a:p>
          <a:p>
            <a:pPr marL="0" marR="0" lvl="0" indent="0" algn="l" defTabSz="914400" rtl="0" eaLnBrk="1" fontAlgn="auto" latinLnBrk="0" hangingPunct="1">
              <a:lnSpc>
                <a:spcPct val="112999"/>
              </a:lnSpc>
              <a:spcBef>
                <a:spcPts val="667"/>
              </a:spcBef>
              <a:spcAft>
                <a:spcPts val="0"/>
              </a:spcAft>
              <a:buClrTx/>
              <a:buSzTx/>
              <a:buFontTx/>
              <a:buNone/>
              <a:tabLst/>
              <a:defRPr/>
            </a:pPr>
            <a:r>
              <a:rPr lang="fr-CA" sz="1800" b="1" noProof="0" dirty="0">
                <a:effectLst/>
                <a:latin typeface="Segoe UI" panose="020B0502040204020203" pitchFamily="34" charset="0"/>
              </a:rPr>
              <a:t>Voici les messages clés : </a:t>
            </a:r>
          </a:p>
          <a:p>
            <a:pPr marL="285750" marR="0" lvl="0" indent="-285750" algn="l" defTabSz="914400" rtl="0" eaLnBrk="1" fontAlgn="auto" latinLnBrk="0" hangingPunct="1">
              <a:lnSpc>
                <a:spcPct val="112999"/>
              </a:lnSpc>
              <a:spcBef>
                <a:spcPts val="667"/>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Nous savons que l’année a été difficile. Nous sommes là pour apporter notre soutien! </a:t>
            </a:r>
          </a:p>
          <a:p>
            <a:pPr marL="285750" marR="0" lvl="0" indent="-285750" algn="l" defTabSz="914400" rtl="0" eaLnBrk="1" fontAlgn="auto" latinLnBrk="0" hangingPunct="1">
              <a:lnSpc>
                <a:spcPct val="112999"/>
              </a:lnSpc>
              <a:spcBef>
                <a:spcPts val="667"/>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Nous pouvons prendre soin de notre santé mentale, tout comme nous prenons soin de notre santé physique.</a:t>
            </a:r>
          </a:p>
          <a:p>
            <a:pPr marL="285750" marR="0" lvl="0" indent="-285750" algn="l" defTabSz="914400" rtl="0" eaLnBrk="1" fontAlgn="auto" latinLnBrk="0" hangingPunct="1">
              <a:lnSpc>
                <a:spcPct val="112999"/>
              </a:lnSpc>
              <a:spcBef>
                <a:spcPts val="667"/>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Nous ne pouvons pas éliminer complètement le stress ou les difficultés, mais nous pouvons nous donner les moyens de les gérer.</a:t>
            </a:r>
            <a:endParaRPr lang="fr-CA" sz="1800" noProof="0" dirty="0">
              <a:effectLst/>
              <a:latin typeface="Arial" panose="020B0604020202020204" pitchFamily="34" charset="0"/>
            </a:endParaRPr>
          </a:p>
        </p:txBody>
      </p:sp>
    </p:spTree>
    <p:extLst>
      <p:ext uri="{BB962C8B-B14F-4D97-AF65-F5344CB8AC3E}">
        <p14:creationId xmlns:p14="http://schemas.microsoft.com/office/powerpoint/2010/main" val="300717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noProof="0" dirty="0"/>
              <a:t>La leçon « </a:t>
            </a:r>
            <a:r>
              <a:rPr lang="fr-CA" sz="1200" b="1" noProof="0" dirty="0">
                <a:solidFill>
                  <a:srgbClr val="1D73BC"/>
                </a:solidFill>
              </a:rPr>
              <a:t>Se connaître »</a:t>
            </a:r>
            <a:r>
              <a:rPr lang="fr-CA" sz="1200" b="0" noProof="0" dirty="0">
                <a:solidFill>
                  <a:srgbClr val="1D73BC"/>
                </a:solidFill>
              </a:rPr>
              <a:t> comprend un questionnaire pour enseigner aux élèves quelques concepts au sujet de la santé mentale</a:t>
            </a:r>
            <a:r>
              <a:rPr lang="fr-CA" noProof="0" dirty="0"/>
              <a:t> et du bien-être de leurs pairs, d’après le Sondage sur la consommation de drogues et la santé des élèves de l’Ontario (SCDSEO)</a:t>
            </a:r>
            <a:r>
              <a:rPr lang="fr-CA" sz="1200" b="1" noProof="0" dirty="0">
                <a:solidFill>
                  <a:srgbClr val="1D73BC"/>
                </a:solidFill>
              </a:rPr>
              <a:t>. </a:t>
            </a:r>
            <a:r>
              <a:rPr lang="fr-CA" sz="1200" b="0" noProof="0" dirty="0">
                <a:solidFill>
                  <a:srgbClr val="1D73BC"/>
                </a:solidFill>
              </a:rPr>
              <a:t>Le SCDSEO </a:t>
            </a:r>
            <a:r>
              <a:rPr lang="fr-CA" noProof="0" dirty="0"/>
              <a:t>est un sondage auquel répondent les élèves ontariens, et ce, à tous les deux ans depuis 1977. En  2021, 2 225 élèves de la 7</a:t>
            </a:r>
            <a:r>
              <a:rPr lang="fr-CA" baseline="30000" noProof="0" dirty="0"/>
              <a:t>e</a:t>
            </a:r>
            <a:r>
              <a:rPr lang="fr-CA" noProof="0" dirty="0"/>
              <a:t> à la 12</a:t>
            </a:r>
            <a:r>
              <a:rPr lang="fr-CA" baseline="30000" noProof="0" dirty="0"/>
              <a:t>e</a:t>
            </a:r>
            <a:r>
              <a:rPr lang="fr-CA" noProof="0" dirty="0"/>
              <a:t> ont participé. Nous allons parcourir une question rapidement afin de voir comment cela fonctionne. Le questionnaire a le même format et c’est très facile à utiliser. Un guide à l’intention du personnel enseignant est disponible pour orienter les discussions en classe..</a:t>
            </a:r>
            <a:endParaRPr lang="fr-CA" noProof="0" dirty="0">
              <a:cs typeface="Calibri"/>
            </a:endParaRPr>
          </a:p>
          <a:p>
            <a:endParaRPr lang="fr-CA" noProof="0"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11</a:t>
            </a:fld>
            <a:endParaRPr lang="fr-CA"/>
          </a:p>
        </p:txBody>
      </p:sp>
    </p:spTree>
    <p:extLst>
      <p:ext uri="{BB962C8B-B14F-4D97-AF65-F5344CB8AC3E}">
        <p14:creationId xmlns:p14="http://schemas.microsoft.com/office/powerpoint/2010/main" val="1064565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cs typeface="Calibri"/>
            </a:endParaRPr>
          </a:p>
          <a:p>
            <a:pPr marL="0" lvl="0" indent="0" algn="l">
              <a:lnSpc>
                <a:spcPct val="100000"/>
              </a:lnSpc>
              <a:spcBef>
                <a:spcPts val="0"/>
              </a:spcBef>
              <a:spcAft>
                <a:spcPts val="0"/>
              </a:spcAft>
              <a:buSzPts val="1100"/>
              <a:buNone/>
            </a:pPr>
            <a:endParaRPr lang="en-CA">
              <a:cs typeface="Calibri"/>
            </a:endParaRPr>
          </a:p>
        </p:txBody>
      </p:sp>
    </p:spTree>
    <p:extLst>
      <p:ext uri="{BB962C8B-B14F-4D97-AF65-F5344CB8AC3E}">
        <p14:creationId xmlns:p14="http://schemas.microsoft.com/office/powerpoint/2010/main" val="805806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cs typeface="Calibri"/>
            </a:endParaRPr>
          </a:p>
          <a:p>
            <a:pPr marL="0" lvl="0" indent="0" algn="l">
              <a:lnSpc>
                <a:spcPct val="100000"/>
              </a:lnSpc>
              <a:spcBef>
                <a:spcPts val="0"/>
              </a:spcBef>
              <a:spcAft>
                <a:spcPts val="0"/>
              </a:spcAft>
              <a:buSzPts val="1100"/>
              <a:buNone/>
            </a:pPr>
            <a:endParaRPr lang="en-CA">
              <a:cs typeface="Calibri"/>
            </a:endParaRPr>
          </a:p>
        </p:txBody>
      </p:sp>
    </p:spTree>
    <p:extLst>
      <p:ext uri="{BB962C8B-B14F-4D97-AF65-F5344CB8AC3E}">
        <p14:creationId xmlns:p14="http://schemas.microsoft.com/office/powerpoint/2010/main" val="2777569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fr-CA" noProof="0" dirty="0">
                <a:cs typeface="Calibri"/>
              </a:rPr>
              <a:t>Dans le cas d’une mauvaise réponse, les élèves verront un commentaire explicatif dans ce format.</a:t>
            </a:r>
          </a:p>
          <a:p>
            <a:pPr marL="0" lvl="0" indent="0" algn="l">
              <a:lnSpc>
                <a:spcPct val="100000"/>
              </a:lnSpc>
              <a:spcBef>
                <a:spcPts val="0"/>
              </a:spcBef>
              <a:spcAft>
                <a:spcPts val="0"/>
              </a:spcAft>
              <a:buSzPts val="1100"/>
              <a:buNone/>
            </a:pPr>
            <a:endParaRPr lang="fr-CA" noProof="0" dirty="0">
              <a:cs typeface="Calibri"/>
            </a:endParaRPr>
          </a:p>
        </p:txBody>
      </p:sp>
    </p:spTree>
    <p:extLst>
      <p:ext uri="{BB962C8B-B14F-4D97-AF65-F5344CB8AC3E}">
        <p14:creationId xmlns:p14="http://schemas.microsoft.com/office/powerpoint/2010/main" val="905776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CA" b="1" noProof="0" dirty="0"/>
              <a:t>S’aider soi-même est la troisième leçon de la série</a:t>
            </a:r>
            <a:r>
              <a:rPr lang="en-CA" b="1" dirty="0"/>
              <a:t> </a:t>
            </a:r>
            <a:endParaRPr lang="en-US" dirty="0"/>
          </a:p>
          <a:p>
            <a:endParaRPr lang="en-CA" dirty="0"/>
          </a:p>
          <a:p>
            <a:r>
              <a:rPr lang="fr-CA" b="1" noProof="0" dirty="0"/>
              <a:t>La leçon vise à aider les élèves à :</a:t>
            </a:r>
          </a:p>
          <a:p>
            <a:pPr>
              <a:lnSpc>
                <a:spcPct val="112999"/>
              </a:lnSpc>
              <a:spcBef>
                <a:spcPts val="667"/>
              </a:spcBef>
            </a:pPr>
            <a:endParaRPr lang="en-CA" b="1" dirty="0"/>
          </a:p>
          <a:p>
            <a:pPr marL="171450" indent="-171450">
              <a:lnSpc>
                <a:spcPct val="112999"/>
              </a:lnSpc>
              <a:spcBef>
                <a:spcPts val="667"/>
              </a:spcBef>
              <a:buFont typeface="Arial" panose="020B0604020202020204" pitchFamily="34" charset="0"/>
              <a:buChar char="•"/>
            </a:pPr>
            <a:r>
              <a:rPr lang="fr-CA" b="0" dirty="0"/>
              <a:t>Sensibiliser les gens au moment où il faut demander de l'aide </a:t>
            </a:r>
          </a:p>
          <a:p>
            <a:pPr marL="171450" indent="-171450">
              <a:lnSpc>
                <a:spcPct val="112999"/>
              </a:lnSpc>
              <a:spcBef>
                <a:spcPts val="667"/>
              </a:spcBef>
              <a:buFont typeface="Arial" panose="020B0604020202020204" pitchFamily="34" charset="0"/>
              <a:buChar char="•"/>
            </a:pPr>
            <a:r>
              <a:rPr lang="fr-CA" b="0" dirty="0"/>
              <a:t>Reconnaître les obstacles courants à la recherche d'aide </a:t>
            </a:r>
          </a:p>
          <a:p>
            <a:pPr marL="171450" indent="-171450">
              <a:lnSpc>
                <a:spcPct val="112999"/>
              </a:lnSpc>
              <a:spcBef>
                <a:spcPts val="667"/>
              </a:spcBef>
              <a:buFont typeface="Arial" panose="020B0604020202020204" pitchFamily="34" charset="0"/>
              <a:buChar char="•"/>
            </a:pPr>
            <a:r>
              <a:rPr lang="fr-CA" b="0" dirty="0"/>
              <a:t>Accroître la sensibilisation aux services de santé mentale et au soutien offerts à l'école et dans la communauté </a:t>
            </a:r>
          </a:p>
          <a:p>
            <a:pPr marL="171450" indent="-171450">
              <a:lnSpc>
                <a:spcPct val="112999"/>
              </a:lnSpc>
              <a:spcBef>
                <a:spcPts val="667"/>
              </a:spcBef>
              <a:buFont typeface="Arial" panose="020B0604020202020204" pitchFamily="34" charset="0"/>
              <a:buChar char="•"/>
            </a:pPr>
            <a:r>
              <a:rPr lang="fr-CA" b="0" dirty="0"/>
              <a:t>Augmenter la connaissance des stratégies efficaces de recherche d'aide </a:t>
            </a:r>
          </a:p>
          <a:p>
            <a:pPr marL="171450" indent="-171450">
              <a:lnSpc>
                <a:spcPct val="112999"/>
              </a:lnSpc>
              <a:spcBef>
                <a:spcPts val="667"/>
              </a:spcBef>
              <a:buFont typeface="Arial" panose="020B0604020202020204" pitchFamily="34" charset="0"/>
              <a:buChar char="•"/>
            </a:pPr>
            <a:r>
              <a:rPr lang="fr-CA" b="0" dirty="0"/>
              <a:t>Augmenter la compréhension du processus d’obtenir du soutien</a:t>
            </a:r>
          </a:p>
          <a:p>
            <a:pPr>
              <a:lnSpc>
                <a:spcPct val="112999"/>
              </a:lnSpc>
              <a:spcBef>
                <a:spcPts val="667"/>
              </a:spcBef>
            </a:pPr>
            <a:endParaRPr lang="en-CA" b="1" dirty="0"/>
          </a:p>
          <a:p>
            <a:pPr marL="0" marR="0" lvl="0" indent="0" algn="l" defTabSz="914400" rtl="0" eaLnBrk="1" fontAlgn="auto" latinLnBrk="0" hangingPunct="1">
              <a:lnSpc>
                <a:spcPct val="112999"/>
              </a:lnSpc>
              <a:spcBef>
                <a:spcPts val="667"/>
              </a:spcBef>
              <a:spcAft>
                <a:spcPts val="0"/>
              </a:spcAft>
              <a:buClrTx/>
              <a:buSzTx/>
              <a:buFont typeface="Arial"/>
              <a:buNone/>
              <a:tabLst/>
              <a:defRPr/>
            </a:pPr>
            <a:r>
              <a:rPr lang="fr-CA" sz="1200" b="1" noProof="0" dirty="0">
                <a:effectLst/>
                <a:latin typeface="Segoe UI" panose="020B0502040204020203" pitchFamily="34" charset="0"/>
              </a:rPr>
              <a:t>Voici les messages clés : </a:t>
            </a:r>
            <a:endParaRPr lang="en-US" dirty="0">
              <a:cs typeface="Calibri"/>
            </a:endParaRPr>
          </a:p>
          <a:p>
            <a:pPr marL="171450" indent="-171450">
              <a:lnSpc>
                <a:spcPct val="112999"/>
              </a:lnSpc>
              <a:spcBef>
                <a:spcPts val="667"/>
              </a:spcBef>
              <a:buFont typeface="Arial"/>
              <a:buChar char="•"/>
            </a:pPr>
            <a:r>
              <a:rPr lang="fr-CA" dirty="0"/>
              <a:t>Obtenir de l'aide lorsque tu en as besoin est un élément important de la prise en charge de ta santé mentale. </a:t>
            </a:r>
          </a:p>
          <a:p>
            <a:pPr marL="171450" indent="-171450">
              <a:lnSpc>
                <a:spcPct val="112999"/>
              </a:lnSpc>
              <a:spcBef>
                <a:spcPts val="667"/>
              </a:spcBef>
              <a:buFont typeface="Arial"/>
              <a:buChar char="•"/>
            </a:pPr>
            <a:r>
              <a:rPr lang="fr-CA" dirty="0"/>
              <a:t>Tout ce qui te pèse ne doit pas être porté par toi seul. </a:t>
            </a:r>
          </a:p>
          <a:p>
            <a:pPr marL="171450" indent="-171450">
              <a:lnSpc>
                <a:spcPct val="112999"/>
              </a:lnSpc>
              <a:spcBef>
                <a:spcPts val="667"/>
              </a:spcBef>
              <a:buFont typeface="Arial"/>
              <a:buChar char="•"/>
            </a:pPr>
            <a:r>
              <a:rPr lang="fr-CA" dirty="0"/>
              <a:t>Il n'est pas nécessaire que tes problèmes soient importants pour en parler à quelqu'un.</a:t>
            </a:r>
          </a:p>
          <a:p>
            <a:pPr marL="171450" indent="-171450">
              <a:lnSpc>
                <a:spcPct val="112999"/>
              </a:lnSpc>
              <a:spcBef>
                <a:spcPts val="667"/>
              </a:spcBef>
              <a:buFont typeface="Arial"/>
              <a:buChar char="•"/>
            </a:pPr>
            <a:endParaRPr lang="en-US" dirty="0"/>
          </a:p>
        </p:txBody>
      </p:sp>
    </p:spTree>
    <p:extLst>
      <p:ext uri="{BB962C8B-B14F-4D97-AF65-F5344CB8AC3E}">
        <p14:creationId xmlns:p14="http://schemas.microsoft.com/office/powerpoint/2010/main" val="2945932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0" noProof="0" dirty="0"/>
              <a:t>S’aider soi-même </a:t>
            </a:r>
            <a:r>
              <a:rPr lang="fr-CA" noProof="0" dirty="0"/>
              <a:t>comprend une activité de visualisation pour les élèves. Les leçons contiennent plusieurs options du style « cliquer et jouer ». La vidéo (durée de 3:15 minutes) est accompagnée des questions de réflexion suivantes :</a:t>
            </a:r>
          </a:p>
          <a:p>
            <a:pPr marL="171450" indent="-171450">
              <a:buFont typeface="Arial" panose="020B0604020202020204" pitchFamily="34" charset="0"/>
              <a:buChar char="•"/>
            </a:pPr>
            <a:endParaRPr lang="fr-CA"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sz="1800" noProof="0" dirty="0">
                <a:effectLst/>
                <a:latin typeface="Segoe UI" panose="020B0502040204020203" pitchFamily="34" charset="0"/>
              </a:rPr>
              <a:t>Réflexion des élèves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Imagine porter un tel sac à dos en permanence. Comment te sentirais-tu?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Quelqu’un serait-il capable de le porter tout seul? Pendant combien de temps?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Quels types d’objets pourraient être trop lourds pour que tu puisses les porter tout seul?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noProof="0" dirty="0">
                <a:effectLst/>
                <a:latin typeface="Segoe UI" panose="020B0502040204020203" pitchFamily="34" charset="0"/>
              </a:rPr>
              <a:t>Que se passerait-il si nous pouvions voir le sac à dos de chacun?</a:t>
            </a:r>
            <a:endParaRPr lang="fr-CA" sz="1800" noProof="0" dirty="0">
              <a:effectLst/>
              <a:latin typeface="Arial" panose="020B0604020202020204" pitchFamily="34" charset="0"/>
            </a:endParaRPr>
          </a:p>
          <a:p>
            <a:endParaRPr lang="fr-CA" noProof="0" dirty="0"/>
          </a:p>
        </p:txBody>
      </p:sp>
      <p:sp>
        <p:nvSpPr>
          <p:cNvPr id="4" name="Slide Number Placeholder 3"/>
          <p:cNvSpPr>
            <a:spLocks noGrp="1"/>
          </p:cNvSpPr>
          <p:nvPr>
            <p:ph type="sldNum" sz="quarter" idx="5"/>
          </p:nvPr>
        </p:nvSpPr>
        <p:spPr/>
        <p:txBody>
          <a:bodyPr/>
          <a:lstStyle/>
          <a:p>
            <a:fld id="{D20A7011-C055-4AA9-B767-EB46CF7CC347}" type="slidenum">
              <a:rPr lang="fr-CA" smtClean="0"/>
              <a:t>16</a:t>
            </a:fld>
            <a:endParaRPr lang="fr-CA"/>
          </a:p>
        </p:txBody>
      </p:sp>
    </p:spTree>
    <p:extLst>
      <p:ext uri="{BB962C8B-B14F-4D97-AF65-F5344CB8AC3E}">
        <p14:creationId xmlns:p14="http://schemas.microsoft.com/office/powerpoint/2010/main" val="3238310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CA" b="1" noProof="0" dirty="0"/>
              <a:t>Venir en aide à un ami est la quatrième leçon de la série.</a:t>
            </a:r>
          </a:p>
          <a:p>
            <a:endParaRPr lang="fr-CA" noProof="0" dirty="0"/>
          </a:p>
          <a:p>
            <a:r>
              <a:rPr lang="fr-CA" b="1" noProof="0" dirty="0"/>
              <a:t>La leçon vise à aider les élèves à :</a:t>
            </a:r>
          </a:p>
          <a:p>
            <a:pPr marL="1714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noProof="0" dirty="0">
                <a:effectLst/>
                <a:latin typeface="Segoe UI" panose="020B0502040204020203" pitchFamily="34" charset="0"/>
              </a:rPr>
              <a:t>Reconnaître qu’un ami a besoin d’un soutien en santé mentale. </a:t>
            </a:r>
          </a:p>
          <a:p>
            <a:pPr marL="1714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noProof="0" dirty="0">
                <a:effectLst/>
                <a:latin typeface="Segoe UI" panose="020B0502040204020203" pitchFamily="34" charset="0"/>
              </a:rPr>
              <a:t>Utiliser des stratégies d’aide appropriées pour soutenir en toute sécurité un ami aux prises avec des problèmes de santé mentale. </a:t>
            </a:r>
          </a:p>
          <a:p>
            <a:pPr marL="1714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noProof="0" dirty="0">
                <a:effectLst/>
                <a:latin typeface="Segoe UI" panose="020B0502040204020203" pitchFamily="34" charset="0"/>
              </a:rPr>
              <a:t>Accroître la sensibilisation à l’importance des stratégies de bien-être et des limites à respecter lorsqu’on soutient un ami.</a:t>
            </a:r>
            <a:endParaRPr lang="fr-CA" noProof="0" dirty="0">
              <a:cs typeface="Calibri"/>
            </a:endParaRPr>
          </a:p>
          <a:p>
            <a:pPr marL="171450" indent="-171450">
              <a:lnSpc>
                <a:spcPct val="112999"/>
              </a:lnSpc>
              <a:spcBef>
                <a:spcPts val="667"/>
              </a:spcBef>
              <a:buFont typeface="Arial"/>
              <a:buChar char="•"/>
            </a:pPr>
            <a:endParaRPr lang="fr-CA" b="1" noProof="0" dirty="0"/>
          </a:p>
          <a:p>
            <a:pPr>
              <a:lnSpc>
                <a:spcPct val="112999"/>
              </a:lnSpc>
              <a:spcBef>
                <a:spcPts val="667"/>
              </a:spcBef>
            </a:pPr>
            <a:r>
              <a:rPr lang="fr-CA" sz="1200" b="1" dirty="0">
                <a:effectLst/>
                <a:latin typeface="Segoe UI" panose="020B0502040204020203" pitchFamily="34" charset="0"/>
              </a:rPr>
              <a:t>Messages clés </a:t>
            </a:r>
            <a:r>
              <a:rPr lang="fr-CA" b="1" noProof="0" dirty="0"/>
              <a:t>:</a:t>
            </a:r>
            <a:endParaRPr lang="fr-CA" noProof="0" dirty="0">
              <a:cs typeface="Calibri"/>
            </a:endParaRPr>
          </a:p>
          <a:p>
            <a:pPr marL="2730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dirty="0">
                <a:effectLst/>
                <a:latin typeface="Segoe UI" panose="020B0502040204020203" pitchFamily="34" charset="0"/>
              </a:rPr>
              <a:t>Nous avons un rôle important à jouer pour soutenir nos amis. </a:t>
            </a:r>
          </a:p>
          <a:p>
            <a:pPr marL="2730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dirty="0">
                <a:effectLst/>
                <a:latin typeface="Segoe UI" panose="020B0502040204020203" pitchFamily="34" charset="0"/>
              </a:rPr>
              <a:t>Parfois, nous avons besoin que d’autres personnes jouent également un rôle. </a:t>
            </a:r>
          </a:p>
          <a:p>
            <a:pPr marL="2730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dirty="0">
                <a:effectLst/>
                <a:latin typeface="Segoe UI" panose="020B0502040204020203" pitchFamily="34" charset="0"/>
              </a:rPr>
              <a:t>Nous ne devons pas être les seuls à nous préoccuper de notre ami. </a:t>
            </a:r>
          </a:p>
          <a:p>
            <a:pPr marL="273050" marR="0" lvl="0" indent="-171450" algn="l" defTabSz="914400" rtl="0" eaLnBrk="1" fontAlgn="auto" latinLnBrk="0" hangingPunct="1">
              <a:lnSpc>
                <a:spcPct val="112999"/>
              </a:lnSpc>
              <a:spcBef>
                <a:spcPts val="667"/>
              </a:spcBef>
              <a:spcAft>
                <a:spcPts val="0"/>
              </a:spcAft>
              <a:buClrTx/>
              <a:buSzTx/>
              <a:buFont typeface="Arial"/>
              <a:buChar char="•"/>
              <a:tabLst/>
              <a:defRPr/>
            </a:pPr>
            <a:r>
              <a:rPr lang="fr-CA" sz="1800" dirty="0">
                <a:effectLst/>
                <a:latin typeface="Segoe UI" panose="020B0502040204020203" pitchFamily="34" charset="0"/>
              </a:rPr>
              <a:t>Même si notre ami nous demande de ne pas le faire, nous devons demander de l’aide immédiatement s’il y a un risque pour sa sécurité ou celle d’une autre personne.</a:t>
            </a:r>
            <a:endParaRPr lang="fr-CA" sz="1800" dirty="0">
              <a:effectLst/>
              <a:latin typeface="Arial" panose="020B0604020202020204" pitchFamily="34" charset="0"/>
            </a:endParaRPr>
          </a:p>
          <a:p>
            <a:pPr marL="273050" indent="-171450">
              <a:lnSpc>
                <a:spcPct val="112999"/>
              </a:lnSpc>
              <a:spcBef>
                <a:spcPts val="667"/>
              </a:spcBef>
              <a:buFont typeface="Arial"/>
              <a:buChar char="•"/>
            </a:pPr>
            <a:endParaRPr lang="fr-CA" noProof="0" dirty="0"/>
          </a:p>
        </p:txBody>
      </p:sp>
    </p:spTree>
    <p:extLst>
      <p:ext uri="{BB962C8B-B14F-4D97-AF65-F5344CB8AC3E}">
        <p14:creationId xmlns:p14="http://schemas.microsoft.com/office/powerpoint/2010/main" val="3925124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noProof="0" dirty="0"/>
              <a:t>Dans cette leçon, les élèves apprennent les étapes à suivre pour aider un ami ayant un problème de santé mentale. Cette vidéo (2:39 minutes) donne aux élèves l'occasion de consolider et de mettre en pratique cet apprentissage. Un guide à l’intention du personnel enseignant est fourni pour faciliter la discussion. La narration en anglais et en français a été réalisée par les élèves.</a:t>
            </a:r>
          </a:p>
          <a:p>
            <a:endParaRPr lang="fr-CA" noProof="0" dirty="0">
              <a:cs typeface="Calibri"/>
            </a:endParaRPr>
          </a:p>
          <a:p>
            <a:r>
              <a:rPr lang="fr-CA" noProof="0" dirty="0">
                <a:hlinkClick r:id="rId3"/>
              </a:rPr>
              <a:t>Venir en aide à un ami – scénario de mise en pratique (Virtuel) - YouTube</a:t>
            </a:r>
            <a:endParaRPr lang="fr-CA" noProof="0" dirty="0"/>
          </a:p>
          <a:p>
            <a:r>
              <a:rPr lang="fr-CA" noProof="0" dirty="0">
                <a:hlinkClick r:id="rId3"/>
              </a:rPr>
              <a:t>Venir en aide à un ami – scénario de mise en pratique (Virtuel) </a:t>
            </a:r>
            <a:r>
              <a:rPr lang="fr-CA" noProof="0" dirty="0">
                <a:hlinkClick r:id="rId4"/>
              </a:rPr>
              <a:t>(vimeo.com)</a:t>
            </a:r>
            <a:endParaRPr lang="fr-CA"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effectLst/>
                <a:latin typeface="Segoe UI" panose="020B0502040204020203" pitchFamily="34" charset="0"/>
              </a:rPr>
              <a:t>https://www.youtube.com/watch?v=ofK_HxRfJS0</a:t>
            </a:r>
            <a:br>
              <a:rPr lang="en-CA" sz="1800" dirty="0">
                <a:effectLst/>
                <a:latin typeface="Segoe UI" panose="020B0502040204020203" pitchFamily="34" charset="0"/>
              </a:rPr>
            </a:br>
            <a:r>
              <a:rPr lang="en-CA" sz="1800" dirty="0">
                <a:effectLst/>
                <a:latin typeface="Segoe UI" panose="020B0502040204020203" pitchFamily="34" charset="0"/>
              </a:rPr>
              <a:t>https://vimeo.com/563211106/2ac5e798c8</a:t>
            </a:r>
            <a:endParaRPr lang="en-CA" sz="1800" dirty="0">
              <a:effectLst/>
              <a:latin typeface="Arial" panose="020B0604020202020204" pitchFamily="34" charset="0"/>
            </a:endParaRPr>
          </a:p>
          <a:p>
            <a:endParaRPr lang="fr-CA" noProof="0" dirty="0"/>
          </a:p>
          <a:p>
            <a:endParaRPr lang="fr-CA" noProof="0" dirty="0">
              <a:cs typeface="Calibri" panose="020F0502020204030204"/>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18</a:t>
            </a:fld>
            <a:endParaRPr lang="fr-CA" dirty="0"/>
          </a:p>
        </p:txBody>
      </p:sp>
    </p:spTree>
    <p:extLst>
      <p:ext uri="{BB962C8B-B14F-4D97-AF65-F5344CB8AC3E}">
        <p14:creationId xmlns:p14="http://schemas.microsoft.com/office/powerpoint/2010/main" val="3948750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653"/>
              </a:spcBef>
            </a:pPr>
            <a:r>
              <a:rPr lang="fr-CA" b="0" i="0" noProof="0" dirty="0">
                <a:solidFill>
                  <a:srgbClr val="2F2F2F"/>
                </a:solidFill>
                <a:effectLst/>
                <a:latin typeface="Roboto" panose="02000000000000000000" pitchFamily="2" charset="0"/>
              </a:rPr>
              <a:t>La mise en œuvre des leçons LIT SM : La santé mentale des élèves en action devrait se faire avec l’appui d’une équipe. Si vous souhaitez en savoir plus sur cette possibilité et faire partie de cette équipe, veuillez me le faire savoir. N'hésitez pas non plus à me parler si vous avez des questions sur les leçons ou d'autres idées sur la façon dont nous pouvons utiliser les ressources de Santé mentale en milieu scolaire Ontario dans notre école pour soutenir les élèves.</a:t>
            </a:r>
          </a:p>
          <a:p>
            <a:pPr>
              <a:lnSpc>
                <a:spcPct val="107000"/>
              </a:lnSpc>
              <a:spcBef>
                <a:spcPts val="653"/>
              </a:spcBef>
            </a:pPr>
            <a:endParaRPr lang="fr-CA" b="0" i="0" noProof="0" dirty="0">
              <a:solidFill>
                <a:srgbClr val="2F2F2F"/>
              </a:solidFill>
              <a:effectLst/>
              <a:latin typeface="Roboto" panose="02000000000000000000" pitchFamily="2" charset="0"/>
            </a:endParaRPr>
          </a:p>
          <a:p>
            <a:pPr>
              <a:lnSpc>
                <a:spcPct val="107000"/>
              </a:lnSpc>
              <a:spcBef>
                <a:spcPts val="653"/>
              </a:spcBef>
            </a:pPr>
            <a:r>
              <a:rPr lang="fr-CA" b="0" i="0" noProof="0" dirty="0">
                <a:solidFill>
                  <a:srgbClr val="2F2F2F"/>
                </a:solidFill>
                <a:effectLst/>
                <a:latin typeface="Roboto" panose="02000000000000000000" pitchFamily="2" charset="0"/>
              </a:rPr>
              <a:t>SMS-ON a créé une liste de contrôle pour la préparation à l’école, des suggestions pour l’enseignement des leçons, et du matériel supplémentaire pour aider les directions et directions adjointes d’écoles à appuyer la mise en œuvre des plans de leçon.</a:t>
            </a:r>
            <a:endParaRPr lang="fr-CA" noProof="0" dirty="0"/>
          </a:p>
          <a:p>
            <a:endParaRPr lang="fr-CA"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1" noProof="0" dirty="0"/>
              <a:t>[Remarque à l’intention des directions d’école : </a:t>
            </a:r>
            <a:r>
              <a:rPr lang="fr-CA" sz="1800" b="1" noProof="0" dirty="0">
                <a:effectLst/>
                <a:latin typeface="Calibri" panose="020F0502020204030204" pitchFamily="34" charset="0"/>
                <a:ea typeface="Calibri" panose="020F0502020204030204" pitchFamily="34" charset="0"/>
                <a:cs typeface="Arial" panose="020B0604020202020204" pitchFamily="34" charset="0"/>
              </a:rPr>
              <a:t>une Fiche-conseils en matière de mise en œuvre à l’intention des équipes de direction des écoles est disponible dans la section </a:t>
            </a:r>
            <a:r>
              <a:rPr lang="fr-CA" sz="2800" b="1" noProof="0" dirty="0">
                <a:hlinkClick r:id="rId3"/>
              </a:rPr>
              <a:t>« </a:t>
            </a:r>
            <a:r>
              <a:rPr lang="fr-CA" sz="2800" b="1" u="sng" dirty="0">
                <a:solidFill>
                  <a:srgbClr val="0000FF"/>
                </a:solidFill>
                <a:effectLst/>
                <a:latin typeface="Calibri" panose="020F0502020204030204" pitchFamily="34" charset="0"/>
                <a:ea typeface="Calibri" panose="020F0502020204030204" pitchFamily="34" charset="0"/>
                <a:cs typeface="Arial" panose="020B0604020202020204" pitchFamily="34" charset="0"/>
              </a:rPr>
              <a:t>Matériel pour aider les directions d</a:t>
            </a:r>
            <a:r>
              <a:rPr lang="fr-CA" sz="2800" b="1" u="sng" dirty="0">
                <a:solidFill>
                  <a:srgbClr val="0000FF"/>
                </a:solidFill>
                <a:effectLst/>
                <a:latin typeface="Calibri" panose="020F0502020204030204" pitchFamily="34" charset="0"/>
                <a:ea typeface="Calibri" panose="020F0502020204030204" pitchFamily="34" charset="0"/>
                <a:cs typeface="Arial" panose="020B0604020202020204" pitchFamily="34" charset="0"/>
                <a:hlinkClick r:id="rId3"/>
              </a:rPr>
              <a:t>’école à appuyer la mise en œuvre »</a:t>
            </a:r>
            <a:r>
              <a:rPr lang="fr-CA" sz="2800" b="1" u="sng" dirty="0">
                <a:solidFill>
                  <a:srgbClr val="0000FF"/>
                </a:solidFill>
                <a:effectLst/>
                <a:latin typeface="Calibri" panose="020F0502020204030204" pitchFamily="34" charset="0"/>
                <a:ea typeface="Calibri" panose="020F0502020204030204" pitchFamily="34" charset="0"/>
                <a:cs typeface="Arial" panose="020B0604020202020204" pitchFamily="34" charset="0"/>
              </a:rPr>
              <a:t> du site web de SMS-ON.]</a:t>
            </a:r>
            <a:endParaRPr lang="fr-CA" sz="2800" b="1" i="0" dirty="0">
              <a:solidFill>
                <a:srgbClr val="FFFFFF"/>
              </a:solidFill>
              <a:effectLst/>
              <a:latin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noProof="0" dirty="0"/>
          </a:p>
          <a:p>
            <a:pPr>
              <a:lnSpc>
                <a:spcPct val="107000"/>
              </a:lnSpc>
              <a:spcBef>
                <a:spcPts val="653"/>
              </a:spcBef>
            </a:pPr>
            <a:endParaRPr lang="fr-CA"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sz="1800" noProof="0" dirty="0">
                <a:effectLst/>
                <a:latin typeface="Segoe UI" panose="020B0502040204020203" pitchFamily="34" charset="0"/>
              </a:rPr>
              <a:t>https://smho-smso.ca/blog/online-resources/lit-sm-la-sante-mentale-en-action/</a:t>
            </a:r>
            <a:endParaRPr lang="fr-CA" sz="1800" noProof="0" dirty="0">
              <a:effectLst/>
              <a:latin typeface="Arial" panose="020B0604020202020204" pitchFamily="34" charset="0"/>
            </a:endParaRPr>
          </a:p>
          <a:p>
            <a:endParaRPr lang="fr-CA" noProof="0" dirty="0">
              <a:cs typeface="Calibri"/>
            </a:endParaRPr>
          </a:p>
        </p:txBody>
      </p:sp>
      <p:sp>
        <p:nvSpPr>
          <p:cNvPr id="4" name="Slide Number Placeholder 3"/>
          <p:cNvSpPr>
            <a:spLocks noGrp="1"/>
          </p:cNvSpPr>
          <p:nvPr>
            <p:ph type="sldNum" sz="quarter" idx="5"/>
          </p:nvPr>
        </p:nvSpPr>
        <p:spPr/>
        <p:txBody>
          <a:bodyPr/>
          <a:lstStyle/>
          <a:p>
            <a:fld id="{6F8812CC-18EA-AF4B-A4CE-11AAE7474B09}" type="slidenum">
              <a:rPr lang="en-US" smtClean="0"/>
              <a:t>19</a:t>
            </a:fld>
            <a:endParaRPr lang="en-US"/>
          </a:p>
        </p:txBody>
      </p:sp>
    </p:spTree>
    <p:extLst>
      <p:ext uri="{BB962C8B-B14F-4D97-AF65-F5344CB8AC3E}">
        <p14:creationId xmlns:p14="http://schemas.microsoft.com/office/powerpoint/2010/main" val="1066076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noProof="0" dirty="0"/>
              <a:t>Voici quelques commentaires des membres du personnel enseignant qui ont utilisé LIT SM.</a:t>
            </a:r>
            <a:endParaRPr lang="fr-CA" noProof="0"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20</a:t>
            </a:fld>
            <a:endParaRPr lang="fr-CA" dirty="0"/>
          </a:p>
        </p:txBody>
      </p:sp>
    </p:spTree>
    <p:extLst>
      <p:ext uri="{BB962C8B-B14F-4D97-AF65-F5344CB8AC3E}">
        <p14:creationId xmlns:p14="http://schemas.microsoft.com/office/powerpoint/2010/main" val="1463150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800" dirty="0"/>
              <a:t>Je vous encourage à consulter le site Web de Santé mentale en milieu scolaire Ontario, si vous ne l'avez pas déjà fait. Nous avons un rôle important à jouer dans la création de salles de classe qui favorisent la santé mentale, en signalant les élèves qui peuvent nous préoccuper et en enseignant aux élèves comment maintenir une bonne santé mentale, et ces ressources peuvent nous y aider.</a:t>
            </a:r>
          </a:p>
          <a:p>
            <a:endParaRPr lang="en-US" sz="1800" dirty="0"/>
          </a:p>
        </p:txBody>
      </p:sp>
      <p:sp>
        <p:nvSpPr>
          <p:cNvPr id="4" name="Slide Number Placeholder 3"/>
          <p:cNvSpPr>
            <a:spLocks noGrp="1"/>
          </p:cNvSpPr>
          <p:nvPr>
            <p:ph type="sldNum" sz="quarter" idx="5"/>
          </p:nvPr>
        </p:nvSpPr>
        <p:spPr/>
        <p:txBody>
          <a:bodyPr/>
          <a:lstStyle/>
          <a:p>
            <a:fld id="{B8E28318-BF53-4FF1-A749-3338F211EB46}" type="slidenum">
              <a:rPr lang="en-US" smtClean="0"/>
              <a:t>21</a:t>
            </a:fld>
            <a:endParaRPr lang="en-US"/>
          </a:p>
        </p:txBody>
      </p:sp>
    </p:spTree>
    <p:extLst>
      <p:ext uri="{BB962C8B-B14F-4D97-AF65-F5344CB8AC3E}">
        <p14:creationId xmlns:p14="http://schemas.microsoft.com/office/powerpoint/2010/main" val="424998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hyperlink" Target="http://www.smho-smso.ca/" TargetMode="Externa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hyperlink" Target="http://www.smho-smso.ca/" TargetMode="Externa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www.smho-smso.ca/" TargetMode="Externa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hyperlink" Target="http://www.smho-smso.ca/" TargetMode="Externa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6.xml"/><Relationship Id="rId5" Type="http://schemas.openxmlformats.org/officeDocument/2006/relationships/image" Target="../media/image11.jpeg"/><Relationship Id="rId4" Type="http://schemas.openxmlformats.org/officeDocument/2006/relationships/image" Target="../media/image15.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16.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16.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5.jpg"/><Relationship Id="rId5" Type="http://schemas.openxmlformats.org/officeDocument/2006/relationships/image" Target="../media/image11.jpeg"/><Relationship Id="rId4" Type="http://schemas.openxmlformats.org/officeDocument/2006/relationships/image" Target="../media/image1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16.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16.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1EB7-A4A7-8940-9B14-5DD5372117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1FC24A-430D-314E-BA0F-37E7EAF7E4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989163-AD44-AD49-9248-F80E0BA5C12F}"/>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5" name="Footer Placeholder 4">
            <a:extLst>
              <a:ext uri="{FF2B5EF4-FFF2-40B4-BE49-F238E27FC236}">
                <a16:creationId xmlns:a16="http://schemas.microsoft.com/office/drawing/2014/main" id="{00130C3F-31F2-284D-9F47-1C7113FEA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A05DD-13C9-5C4A-AB68-CA177BF99D50}"/>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62053266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BCAD-7EA9-E94A-B80C-DA7CA939F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259BF4-51AC-F548-8250-413ABCE6E6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BA59B-0575-C44A-81C3-15BBE8935F0E}"/>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5" name="Footer Placeholder 4">
            <a:extLst>
              <a:ext uri="{FF2B5EF4-FFF2-40B4-BE49-F238E27FC236}">
                <a16:creationId xmlns:a16="http://schemas.microsoft.com/office/drawing/2014/main" id="{ACA1C46F-9C6B-1D43-9EB2-5CD4E8B7D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B1571-0C99-F141-AFF5-AEB8D23B1599}"/>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98788043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F4F9-B9B5-A442-8176-3EDC65E0E3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D5C50E-F177-E84D-B981-58C56CA6D9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EBED20-F640-0D44-9D4B-9B39BF9DB287}"/>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5" name="Footer Placeholder 4">
            <a:extLst>
              <a:ext uri="{FF2B5EF4-FFF2-40B4-BE49-F238E27FC236}">
                <a16:creationId xmlns:a16="http://schemas.microsoft.com/office/drawing/2014/main" id="{1EAA1CAF-ADF6-7F4F-ABF1-E81B6FBC79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321DB-DD3D-E941-80A5-2C7416D47E47}"/>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510033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AC76-9F65-BF46-B377-D41AF7D52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840950-0A89-9946-8FBC-F4DA14343E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3181E7-71D3-4C4D-9FB8-E1EE88D388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81576-7507-FC43-878F-26EA8D72DEB7}"/>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6" name="Footer Placeholder 5">
            <a:extLst>
              <a:ext uri="{FF2B5EF4-FFF2-40B4-BE49-F238E27FC236}">
                <a16:creationId xmlns:a16="http://schemas.microsoft.com/office/drawing/2014/main" id="{E63577AA-4393-1241-A751-8A255A4DA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89134-5154-824D-BADD-A3D2C1CAE40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06057178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1FF2-073A-5B40-999F-71FBE80E74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5E0DA1-FF95-EA41-93B5-8BD2701245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7486E1-0466-404F-87BC-6BE248B8B7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57F98-BB3E-F849-AE29-9B9F7DB444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804CC-2F17-BB4A-B534-BA8E58CF3D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DB303C-AFF3-614B-AF64-77F7F99F3BB5}"/>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8" name="Footer Placeholder 7">
            <a:extLst>
              <a:ext uri="{FF2B5EF4-FFF2-40B4-BE49-F238E27FC236}">
                <a16:creationId xmlns:a16="http://schemas.microsoft.com/office/drawing/2014/main" id="{67AD9AE2-F95F-D14C-8FBA-5C4D6E5884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FC4358-FA32-BA4C-AC5B-30C26FFBBFA1}"/>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6322754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CF63-0D54-E143-957A-CFF0627077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5588B8-96F7-E94B-BF94-50A9B3469230}"/>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4" name="Footer Placeholder 3">
            <a:extLst>
              <a:ext uri="{FF2B5EF4-FFF2-40B4-BE49-F238E27FC236}">
                <a16:creationId xmlns:a16="http://schemas.microsoft.com/office/drawing/2014/main" id="{F75CF3EF-DA3F-104E-A30B-250D9B13A2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BC3BDD-BA90-FF40-9E48-6A0AB77B3DDA}"/>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29819863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50C691-B120-7E48-91C7-329F64D881F2}"/>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3" name="Footer Placeholder 2">
            <a:extLst>
              <a:ext uri="{FF2B5EF4-FFF2-40B4-BE49-F238E27FC236}">
                <a16:creationId xmlns:a16="http://schemas.microsoft.com/office/drawing/2014/main" id="{98418971-5872-FC45-B382-92CD0792C5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FF97BF-EBEC-6641-9B54-C59A09DA6A9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70340145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5A63-123B-0745-94DB-9C3F0BD85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F6529D-E2B9-7D4E-836F-6B341AFAC8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1CC0DF-AF0D-314C-826B-3DBCBD978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12EF96-B189-9241-A156-CF78DC17E964}"/>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6" name="Footer Placeholder 5">
            <a:extLst>
              <a:ext uri="{FF2B5EF4-FFF2-40B4-BE49-F238E27FC236}">
                <a16:creationId xmlns:a16="http://schemas.microsoft.com/office/drawing/2014/main" id="{A20544B1-D0AF-9644-B992-0B317B5577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2E3B3-05B9-994F-B22F-BE5F58DD288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57525618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76C5-7F74-3348-9265-BD3EA71D5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0A3251-B109-1845-8D1A-59A7295841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365C0E-44D5-EB44-825D-4F7B041775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8E5657-DFA5-E840-B0ED-CF374AC0E2C9}"/>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6" name="Footer Placeholder 5">
            <a:extLst>
              <a:ext uri="{FF2B5EF4-FFF2-40B4-BE49-F238E27FC236}">
                <a16:creationId xmlns:a16="http://schemas.microsoft.com/office/drawing/2014/main" id="{FB3DA21F-64C3-FD4C-8129-F35E05BF2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6577E-7F68-554E-984F-1F871ED68DC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47281270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E8CFF-5881-3F41-8C4E-3BB9944FA8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529CE0-B23D-1B42-B0CF-B00CE8E054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CE3D8-8867-CE4D-BE94-29F490EE5161}"/>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5" name="Footer Placeholder 4">
            <a:extLst>
              <a:ext uri="{FF2B5EF4-FFF2-40B4-BE49-F238E27FC236}">
                <a16:creationId xmlns:a16="http://schemas.microsoft.com/office/drawing/2014/main" id="{18DDD47D-C5D7-B34E-8717-59043F75A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60CAA-BC9D-C24C-B7AA-8017D7BCB98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82620878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45C755-0B59-AF49-BBE5-B827531B2E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7C0A21-2B2A-304B-B517-080B8AE8F8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382221-9273-2A4F-9417-377074682FAA}"/>
              </a:ext>
            </a:extLst>
          </p:cNvPr>
          <p:cNvSpPr>
            <a:spLocks noGrp="1"/>
          </p:cNvSpPr>
          <p:nvPr>
            <p:ph type="dt" sz="half" idx="10"/>
          </p:nvPr>
        </p:nvSpPr>
        <p:spPr/>
        <p:txBody>
          <a:bodyPr/>
          <a:lstStyle/>
          <a:p>
            <a:fld id="{7135ECCC-9B9D-9745-A875-2D36B3039169}" type="datetimeFigureOut">
              <a:rPr lang="en-US" smtClean="0"/>
              <a:t>6/20/2022</a:t>
            </a:fld>
            <a:endParaRPr lang="en-US"/>
          </a:p>
        </p:txBody>
      </p:sp>
      <p:sp>
        <p:nvSpPr>
          <p:cNvPr id="5" name="Footer Placeholder 4">
            <a:extLst>
              <a:ext uri="{FF2B5EF4-FFF2-40B4-BE49-F238E27FC236}">
                <a16:creationId xmlns:a16="http://schemas.microsoft.com/office/drawing/2014/main" id="{F32590B1-1401-6943-84AB-30119643E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4F6C6-9BEE-FF46-9B1F-B457346EF904}"/>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34851682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587602824"/>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2 1">
  <p:cSld name="Custom Layout 2 1">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318267" y="252100"/>
            <a:ext cx="11395200" cy="651600"/>
          </a:xfrm>
          <a:prstGeom prst="rect">
            <a:avLst/>
          </a:prstGeom>
        </p:spPr>
        <p:txBody>
          <a:bodyPr spcFirstLastPara="1" wrap="square" lIns="68575" tIns="34275" rIns="68575" bIns="34275" anchor="t" anchorCtr="0">
            <a:noAutofit/>
          </a:bodyPr>
          <a:lstStyle>
            <a:lvl1pPr lvl="0" rtl="0">
              <a:spcBef>
                <a:spcPts val="0"/>
              </a:spcBef>
              <a:spcAft>
                <a:spcPts val="0"/>
              </a:spcAft>
              <a:buSzPts val="1100"/>
              <a:buNone/>
              <a:defRPr>
                <a:latin typeface="Arial"/>
                <a:ea typeface="Arial"/>
                <a:cs typeface="Arial"/>
                <a:sym typeface="Arial"/>
              </a:defRPr>
            </a:lvl1pPr>
            <a:lvl2pPr lvl="1" rtl="0">
              <a:spcBef>
                <a:spcPts val="0"/>
              </a:spcBef>
              <a:spcAft>
                <a:spcPts val="0"/>
              </a:spcAft>
              <a:buSzPts val="1100"/>
              <a:buNone/>
              <a:defRPr>
                <a:latin typeface="Arial"/>
                <a:ea typeface="Arial"/>
                <a:cs typeface="Arial"/>
                <a:sym typeface="Arial"/>
              </a:defRPr>
            </a:lvl2pPr>
            <a:lvl3pPr lvl="2" rtl="0">
              <a:spcBef>
                <a:spcPts val="0"/>
              </a:spcBef>
              <a:spcAft>
                <a:spcPts val="0"/>
              </a:spcAft>
              <a:buSzPts val="1100"/>
              <a:buNone/>
              <a:defRPr>
                <a:latin typeface="Arial"/>
                <a:ea typeface="Arial"/>
                <a:cs typeface="Arial"/>
                <a:sym typeface="Arial"/>
              </a:defRPr>
            </a:lvl3pPr>
            <a:lvl4pPr lvl="3" rtl="0">
              <a:spcBef>
                <a:spcPts val="0"/>
              </a:spcBef>
              <a:spcAft>
                <a:spcPts val="0"/>
              </a:spcAft>
              <a:buSzPts val="1100"/>
              <a:buNone/>
              <a:defRPr>
                <a:latin typeface="Arial"/>
                <a:ea typeface="Arial"/>
                <a:cs typeface="Arial"/>
                <a:sym typeface="Arial"/>
              </a:defRPr>
            </a:lvl4pPr>
            <a:lvl5pPr lvl="4" rtl="0">
              <a:spcBef>
                <a:spcPts val="0"/>
              </a:spcBef>
              <a:spcAft>
                <a:spcPts val="0"/>
              </a:spcAft>
              <a:buSzPts val="1100"/>
              <a:buNone/>
              <a:defRPr>
                <a:latin typeface="Arial"/>
                <a:ea typeface="Arial"/>
                <a:cs typeface="Arial"/>
                <a:sym typeface="Arial"/>
              </a:defRPr>
            </a:lvl5pPr>
            <a:lvl6pPr lvl="5" rtl="0">
              <a:spcBef>
                <a:spcPts val="0"/>
              </a:spcBef>
              <a:spcAft>
                <a:spcPts val="0"/>
              </a:spcAft>
              <a:buSzPts val="1100"/>
              <a:buNone/>
              <a:defRPr>
                <a:latin typeface="Arial"/>
                <a:ea typeface="Arial"/>
                <a:cs typeface="Arial"/>
                <a:sym typeface="Arial"/>
              </a:defRPr>
            </a:lvl6pPr>
            <a:lvl7pPr lvl="6" rtl="0">
              <a:spcBef>
                <a:spcPts val="0"/>
              </a:spcBef>
              <a:spcAft>
                <a:spcPts val="0"/>
              </a:spcAft>
              <a:buSzPts val="1100"/>
              <a:buNone/>
              <a:defRPr>
                <a:latin typeface="Arial"/>
                <a:ea typeface="Arial"/>
                <a:cs typeface="Arial"/>
                <a:sym typeface="Arial"/>
              </a:defRPr>
            </a:lvl7pPr>
            <a:lvl8pPr lvl="7" rtl="0">
              <a:spcBef>
                <a:spcPts val="0"/>
              </a:spcBef>
              <a:spcAft>
                <a:spcPts val="0"/>
              </a:spcAft>
              <a:buSzPts val="1100"/>
              <a:buNone/>
              <a:defRPr>
                <a:latin typeface="Arial"/>
                <a:ea typeface="Arial"/>
                <a:cs typeface="Arial"/>
                <a:sym typeface="Arial"/>
              </a:defRPr>
            </a:lvl8pPr>
            <a:lvl9pPr lvl="8" rtl="0">
              <a:spcBef>
                <a:spcPts val="0"/>
              </a:spcBef>
              <a:spcAft>
                <a:spcPts val="0"/>
              </a:spcAft>
              <a:buSzPts val="1100"/>
              <a:buNone/>
              <a:defRPr>
                <a:latin typeface="Arial"/>
                <a:ea typeface="Arial"/>
                <a:cs typeface="Arial"/>
                <a:sym typeface="Arial"/>
              </a:defRPr>
            </a:lvl9pPr>
          </a:lstStyle>
          <a:p>
            <a:endParaRPr/>
          </a:p>
        </p:txBody>
      </p:sp>
      <p:pic>
        <p:nvPicPr>
          <p:cNvPr id="23" name="Google Shape;23;p4"/>
          <p:cNvPicPr preferRelativeResize="0"/>
          <p:nvPr/>
        </p:nvPicPr>
        <p:blipFill rotWithShape="1">
          <a:blip r:embed="rId2">
            <a:alphaModFix/>
          </a:blip>
          <a:srcRect l="13469" t="5485" r="5288" b="8120"/>
          <a:stretch/>
        </p:blipFill>
        <p:spPr>
          <a:xfrm>
            <a:off x="268500" y="150502"/>
            <a:ext cx="5323235" cy="5706933"/>
          </a:xfrm>
          <a:prstGeom prst="rect">
            <a:avLst/>
          </a:prstGeom>
          <a:noFill/>
          <a:ln>
            <a:noFill/>
          </a:ln>
        </p:spPr>
      </p:pic>
      <p:pic>
        <p:nvPicPr>
          <p:cNvPr id="24" name="Google Shape;24;p4"/>
          <p:cNvPicPr preferRelativeResize="0"/>
          <p:nvPr/>
        </p:nvPicPr>
        <p:blipFill>
          <a:blip r:embed="rId3">
            <a:alphaModFix/>
          </a:blip>
          <a:stretch>
            <a:fillRect/>
          </a:stretch>
        </p:blipFill>
        <p:spPr>
          <a:xfrm>
            <a:off x="1" y="-1"/>
            <a:ext cx="12191943" cy="6858000"/>
          </a:xfrm>
          <a:prstGeom prst="rect">
            <a:avLst/>
          </a:prstGeom>
          <a:noFill/>
          <a:ln>
            <a:noFill/>
          </a:ln>
        </p:spPr>
      </p:pic>
      <p:pic>
        <p:nvPicPr>
          <p:cNvPr id="25" name="Google Shape;25;p4"/>
          <p:cNvPicPr preferRelativeResize="0"/>
          <p:nvPr/>
        </p:nvPicPr>
        <p:blipFill rotWithShape="1">
          <a:blip r:embed="rId2">
            <a:alphaModFix/>
          </a:blip>
          <a:srcRect l="13469" t="5485" r="5288" b="8120"/>
          <a:stretch/>
        </p:blipFill>
        <p:spPr>
          <a:xfrm>
            <a:off x="268500" y="150502"/>
            <a:ext cx="5323235" cy="5706933"/>
          </a:xfrm>
          <a:prstGeom prst="rect">
            <a:avLst/>
          </a:prstGeom>
          <a:noFill/>
          <a:ln>
            <a:noFill/>
          </a:ln>
        </p:spPr>
      </p:pic>
      <p:sp>
        <p:nvSpPr>
          <p:cNvPr id="26" name="Google Shape;26;p4"/>
          <p:cNvSpPr txBox="1">
            <a:spLocks noGrp="1"/>
          </p:cNvSpPr>
          <p:nvPr>
            <p:ph type="ctrTitle" idx="2"/>
          </p:nvPr>
        </p:nvSpPr>
        <p:spPr>
          <a:xfrm>
            <a:off x="4787433" y="1370667"/>
            <a:ext cx="6649200" cy="3278400"/>
          </a:xfrm>
          <a:prstGeom prst="rect">
            <a:avLst/>
          </a:prstGeom>
          <a:noFill/>
          <a:ln>
            <a:noFill/>
          </a:ln>
        </p:spPr>
        <p:txBody>
          <a:bodyPr spcFirstLastPara="1" wrap="square" lIns="0" tIns="0" rIns="0" bIns="0" anchor="ctr" anchorCtr="0">
            <a:noAutofit/>
          </a:bodyPr>
          <a:lstStyle>
            <a:lvl1pPr lvl="0" algn="ctr" rtl="0">
              <a:lnSpc>
                <a:spcPct val="100000"/>
              </a:lnSpc>
              <a:spcBef>
                <a:spcPts val="0"/>
              </a:spcBef>
              <a:spcAft>
                <a:spcPts val="0"/>
              </a:spcAft>
              <a:buSzPts val="6700"/>
              <a:buFont typeface="Poppins"/>
              <a:buNone/>
              <a:defRPr sz="8933">
                <a:latin typeface="Poppins"/>
                <a:ea typeface="Poppins"/>
                <a:cs typeface="Poppins"/>
                <a:sym typeface="Poppins"/>
              </a:defRPr>
            </a:lvl1pPr>
            <a:lvl2pPr lvl="1" algn="ctr" rtl="0">
              <a:lnSpc>
                <a:spcPct val="100000"/>
              </a:lnSpc>
              <a:spcBef>
                <a:spcPts val="0"/>
              </a:spcBef>
              <a:spcAft>
                <a:spcPts val="0"/>
              </a:spcAft>
              <a:buSzPts val="6800"/>
              <a:buFont typeface="Poppins"/>
              <a:buNone/>
              <a:defRPr sz="9066">
                <a:latin typeface="Poppins"/>
                <a:ea typeface="Poppins"/>
                <a:cs typeface="Poppins"/>
                <a:sym typeface="Poppins"/>
              </a:defRPr>
            </a:lvl2pPr>
            <a:lvl3pPr lvl="2" algn="ctr" rtl="0">
              <a:lnSpc>
                <a:spcPct val="100000"/>
              </a:lnSpc>
              <a:spcBef>
                <a:spcPts val="0"/>
              </a:spcBef>
              <a:spcAft>
                <a:spcPts val="0"/>
              </a:spcAft>
              <a:buSzPts val="6800"/>
              <a:buFont typeface="Poppins"/>
              <a:buNone/>
              <a:defRPr sz="9066">
                <a:latin typeface="Poppins"/>
                <a:ea typeface="Poppins"/>
                <a:cs typeface="Poppins"/>
                <a:sym typeface="Poppins"/>
              </a:defRPr>
            </a:lvl3pPr>
            <a:lvl4pPr lvl="3" algn="ctr" rtl="0">
              <a:lnSpc>
                <a:spcPct val="100000"/>
              </a:lnSpc>
              <a:spcBef>
                <a:spcPts val="0"/>
              </a:spcBef>
              <a:spcAft>
                <a:spcPts val="0"/>
              </a:spcAft>
              <a:buSzPts val="6800"/>
              <a:buFont typeface="Poppins"/>
              <a:buNone/>
              <a:defRPr sz="9066">
                <a:latin typeface="Poppins"/>
                <a:ea typeface="Poppins"/>
                <a:cs typeface="Poppins"/>
                <a:sym typeface="Poppins"/>
              </a:defRPr>
            </a:lvl4pPr>
            <a:lvl5pPr lvl="4" algn="ctr" rtl="0">
              <a:lnSpc>
                <a:spcPct val="100000"/>
              </a:lnSpc>
              <a:spcBef>
                <a:spcPts val="0"/>
              </a:spcBef>
              <a:spcAft>
                <a:spcPts val="0"/>
              </a:spcAft>
              <a:buSzPts val="6800"/>
              <a:buFont typeface="Poppins"/>
              <a:buNone/>
              <a:defRPr sz="9066">
                <a:latin typeface="Poppins"/>
                <a:ea typeface="Poppins"/>
                <a:cs typeface="Poppins"/>
                <a:sym typeface="Poppins"/>
              </a:defRPr>
            </a:lvl5pPr>
            <a:lvl6pPr lvl="5" algn="ctr" rtl="0">
              <a:lnSpc>
                <a:spcPct val="100000"/>
              </a:lnSpc>
              <a:spcBef>
                <a:spcPts val="0"/>
              </a:spcBef>
              <a:spcAft>
                <a:spcPts val="0"/>
              </a:spcAft>
              <a:buSzPts val="6800"/>
              <a:buFont typeface="Poppins"/>
              <a:buNone/>
              <a:defRPr sz="9066">
                <a:latin typeface="Poppins"/>
                <a:ea typeface="Poppins"/>
                <a:cs typeface="Poppins"/>
                <a:sym typeface="Poppins"/>
              </a:defRPr>
            </a:lvl6pPr>
            <a:lvl7pPr lvl="6" algn="ctr" rtl="0">
              <a:lnSpc>
                <a:spcPct val="100000"/>
              </a:lnSpc>
              <a:spcBef>
                <a:spcPts val="0"/>
              </a:spcBef>
              <a:spcAft>
                <a:spcPts val="0"/>
              </a:spcAft>
              <a:buSzPts val="6800"/>
              <a:buFont typeface="Poppins"/>
              <a:buNone/>
              <a:defRPr sz="9066">
                <a:latin typeface="Poppins"/>
                <a:ea typeface="Poppins"/>
                <a:cs typeface="Poppins"/>
                <a:sym typeface="Poppins"/>
              </a:defRPr>
            </a:lvl7pPr>
            <a:lvl8pPr lvl="7" algn="ctr" rtl="0">
              <a:lnSpc>
                <a:spcPct val="100000"/>
              </a:lnSpc>
              <a:spcBef>
                <a:spcPts val="0"/>
              </a:spcBef>
              <a:spcAft>
                <a:spcPts val="0"/>
              </a:spcAft>
              <a:buSzPts val="6800"/>
              <a:buFont typeface="Poppins"/>
              <a:buNone/>
              <a:defRPr sz="9066">
                <a:latin typeface="Poppins"/>
                <a:ea typeface="Poppins"/>
                <a:cs typeface="Poppins"/>
                <a:sym typeface="Poppins"/>
              </a:defRPr>
            </a:lvl8pPr>
            <a:lvl9pPr lvl="8" algn="ctr" rtl="0">
              <a:lnSpc>
                <a:spcPct val="100000"/>
              </a:lnSpc>
              <a:spcBef>
                <a:spcPts val="0"/>
              </a:spcBef>
              <a:spcAft>
                <a:spcPts val="0"/>
              </a:spcAft>
              <a:buSzPts val="6800"/>
              <a:buFont typeface="Poppins"/>
              <a:buNone/>
              <a:defRPr sz="9066">
                <a:latin typeface="Poppins"/>
                <a:ea typeface="Poppins"/>
                <a:cs typeface="Poppins"/>
                <a:sym typeface="Poppins"/>
              </a:defRPr>
            </a:lvl9pPr>
          </a:lstStyle>
          <a:p>
            <a:endParaRPr/>
          </a:p>
        </p:txBody>
      </p:sp>
      <p:pic>
        <p:nvPicPr>
          <p:cNvPr id="7" name="Picture 6" descr="Text&#10;&#10;Description automatically generated">
            <a:extLst>
              <a:ext uri="{FF2B5EF4-FFF2-40B4-BE49-F238E27FC236}">
                <a16:creationId xmlns:a16="http://schemas.microsoft.com/office/drawing/2014/main" id="{E2CF9A11-07A7-979E-BA61-B2DA9282FD4A}"/>
              </a:ext>
            </a:extLst>
          </p:cNvPr>
          <p:cNvPicPr>
            <a:picLocks noChangeAspect="1"/>
          </p:cNvPicPr>
          <p:nvPr userDrawn="1"/>
        </p:nvPicPr>
        <p:blipFill rotWithShape="1">
          <a:blip r:embed="rId4"/>
          <a:srcRect l="21417" t="42800" r="7990" b="19223"/>
          <a:stretch/>
        </p:blipFill>
        <p:spPr>
          <a:xfrm>
            <a:off x="148581" y="6156671"/>
            <a:ext cx="3484775" cy="599315"/>
          </a:xfrm>
          <a:prstGeom prst="rect">
            <a:avLst/>
          </a:prstGeom>
        </p:spPr>
      </p:pic>
    </p:spTree>
    <p:extLst>
      <p:ext uri="{BB962C8B-B14F-4D97-AF65-F5344CB8AC3E}">
        <p14:creationId xmlns:p14="http://schemas.microsoft.com/office/powerpoint/2010/main" val="2862156425"/>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966327484"/>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172079231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6/20/2022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6/20/2022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374394956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7" name="Picture 6" descr="Logo&#10;&#10;Description automatically generated with low confidence">
            <a:extLst>
              <a:ext uri="{FF2B5EF4-FFF2-40B4-BE49-F238E27FC236}">
                <a16:creationId xmlns:a16="http://schemas.microsoft.com/office/drawing/2014/main" id="{220D9F68-709B-4A08-8251-64F38B032D5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1157" t="38655" b="15652"/>
          <a:stretch/>
        </p:blipFill>
        <p:spPr>
          <a:xfrm>
            <a:off x="2400791" y="5626806"/>
            <a:ext cx="3415654" cy="669738"/>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About SMH-ON">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dirty="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dirty="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dirty="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www.jack.org/covid</a:t>
            </a:r>
          </a:p>
        </p:txBody>
      </p:sp>
      <p:sp>
        <p:nvSpPr>
          <p:cNvPr id="3" name="Title 2">
            <a:extLst>
              <a:ext uri="{FF2B5EF4-FFF2-40B4-BE49-F238E27FC236}">
                <a16:creationId xmlns:a16="http://schemas.microsoft.com/office/drawing/2014/main" id="{2E73C088-7832-57EC-6B1F-D478D8E41442}"/>
              </a:ext>
            </a:extLst>
          </p:cNvPr>
          <p:cNvSpPr>
            <a:spLocks noGrp="1"/>
          </p:cNvSpPr>
          <p:nvPr>
            <p:ph type="title" hasCustomPrompt="1"/>
          </p:nvPr>
        </p:nvSpPr>
        <p:spPr>
          <a:xfrm>
            <a:off x="780395" y="3096853"/>
            <a:ext cx="11018901" cy="651636"/>
          </a:xfrm>
        </p:spPr>
        <p:txBody>
          <a:bodyPr/>
          <a:lstStyle>
            <a:lvl1pPr>
              <a:defRPr sz="3100">
                <a:solidFill>
                  <a:schemeClr val="bg1"/>
                </a:solidFill>
              </a:defRPr>
            </a:lvl1pPr>
          </a:lstStyle>
          <a:p>
            <a:r>
              <a:rPr lang="en-US" dirty="0"/>
              <a:t>ABOUT SMH-ON</a:t>
            </a:r>
          </a:p>
        </p:txBody>
      </p:sp>
    </p:spTree>
    <p:extLst>
      <p:ext uri="{BB962C8B-B14F-4D97-AF65-F5344CB8AC3E}">
        <p14:creationId xmlns:p14="http://schemas.microsoft.com/office/powerpoint/2010/main" val="1052479434"/>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0" y="0"/>
            <a:ext cx="12192001"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124837" y="360074"/>
            <a:ext cx="3838998" cy="4127084"/>
          </a:xfrm>
          <a:prstGeom prst="rect">
            <a:avLst/>
          </a:prstGeom>
          <a:noFill/>
          <a:ln>
            <a:noFill/>
          </a:ln>
        </p:spPr>
      </p:pic>
      <p:pic>
        <p:nvPicPr>
          <p:cNvPr id="11" name="Picture 10" descr="Graphical user interface, text&#10;&#10;Description automatically generated">
            <a:extLst>
              <a:ext uri="{FF2B5EF4-FFF2-40B4-BE49-F238E27FC236}">
                <a16:creationId xmlns:a16="http://schemas.microsoft.com/office/drawing/2014/main" id="{981135DF-7A76-4044-B9F6-1AC779B744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193" y="3923786"/>
            <a:ext cx="3340937" cy="718767"/>
          </a:xfrm>
          <a:prstGeom prst="rect">
            <a:avLst/>
          </a:prstGeom>
        </p:spPr>
      </p:pic>
    </p:spTree>
    <p:extLst>
      <p:ext uri="{BB962C8B-B14F-4D97-AF65-F5344CB8AC3E}">
        <p14:creationId xmlns:p14="http://schemas.microsoft.com/office/powerpoint/2010/main" val="616239125"/>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 name="Google Shape;64;p13">
            <a:extLst>
              <a:ext uri="{FF2B5EF4-FFF2-40B4-BE49-F238E27FC236}">
                <a16:creationId xmlns:a16="http://schemas.microsoft.com/office/drawing/2014/main" id="{11C66060-27D4-4FEE-8DF7-81A0AD1D9334}"/>
              </a:ext>
            </a:extLst>
          </p:cNvPr>
          <p:cNvPicPr preferRelativeResize="0"/>
          <p:nvPr userDrawn="1"/>
        </p:nvPicPr>
        <p:blipFill rotWithShape="1">
          <a:blip r:embed="rId2">
            <a:alphaModFix/>
          </a:blip>
          <a:srcRect r="96173"/>
          <a:stretch/>
        </p:blipFill>
        <p:spPr>
          <a:xfrm>
            <a:off x="0" y="0"/>
            <a:ext cx="12192000"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8552045" y="2666974"/>
            <a:ext cx="3838998" cy="4127084"/>
          </a:xfrm>
          <a:prstGeom prst="rect">
            <a:avLst/>
          </a:prstGeom>
          <a:noFill/>
          <a:ln>
            <a:noFill/>
          </a:ln>
        </p:spPr>
      </p:pic>
      <p:pic>
        <p:nvPicPr>
          <p:cNvPr id="7" name="Picture 6" descr="Graphical user interface, text&#10;&#10;Description automatically generated">
            <a:extLst>
              <a:ext uri="{FF2B5EF4-FFF2-40B4-BE49-F238E27FC236}">
                <a16:creationId xmlns:a16="http://schemas.microsoft.com/office/drawing/2014/main" id="{37769D9D-CD33-44EE-BF49-C76E309D604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1113" y="6161363"/>
            <a:ext cx="2940862" cy="632695"/>
          </a:xfrm>
          <a:prstGeom prst="rect">
            <a:avLst/>
          </a:prstGeom>
        </p:spPr>
      </p:pic>
    </p:spTree>
    <p:extLst>
      <p:ext uri="{BB962C8B-B14F-4D97-AF65-F5344CB8AC3E}">
        <p14:creationId xmlns:p14="http://schemas.microsoft.com/office/powerpoint/2010/main" val="1785042160"/>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7" name="Picture 6" descr="Logo&#10;&#10;Description automatically generated with low confidence">
            <a:extLst>
              <a:ext uri="{FF2B5EF4-FFF2-40B4-BE49-F238E27FC236}">
                <a16:creationId xmlns:a16="http://schemas.microsoft.com/office/drawing/2014/main" id="{220D9F68-709B-4A08-8251-64F38B032D5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1157" t="38655" b="15652"/>
          <a:stretch/>
        </p:blipFill>
        <p:spPr>
          <a:xfrm>
            <a:off x="2400791" y="5626806"/>
            <a:ext cx="3415654" cy="669738"/>
          </a:xfrm>
          <a:prstGeom prst="rect">
            <a:avLst/>
          </a:prstGeom>
        </p:spPr>
      </p:pic>
      <p:pic>
        <p:nvPicPr>
          <p:cNvPr id="5" name="Picture 4" descr="Text&#10;&#10;Description automatically generated">
            <a:extLst>
              <a:ext uri="{FF2B5EF4-FFF2-40B4-BE49-F238E27FC236}">
                <a16:creationId xmlns:a16="http://schemas.microsoft.com/office/drawing/2014/main" id="{E110DE8F-58AE-241B-4B2D-B3BDCC94E58F}"/>
              </a:ext>
            </a:extLst>
          </p:cNvPr>
          <p:cNvPicPr>
            <a:picLocks noChangeAspect="1"/>
          </p:cNvPicPr>
          <p:nvPr userDrawn="1"/>
        </p:nvPicPr>
        <p:blipFill rotWithShape="1">
          <a:blip r:embed="rId6"/>
          <a:srcRect l="21417" t="42800" r="7990" b="19223"/>
          <a:stretch/>
        </p:blipFill>
        <p:spPr>
          <a:xfrm>
            <a:off x="2413054" y="5680215"/>
            <a:ext cx="3484775" cy="599315"/>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sp>
        <p:nvSpPr>
          <p:cNvPr id="5" name="Media Placeholder 4">
            <a:extLst>
              <a:ext uri="{FF2B5EF4-FFF2-40B4-BE49-F238E27FC236}">
                <a16:creationId xmlns:a16="http://schemas.microsoft.com/office/drawing/2014/main" id="{CE38071D-5E07-4D92-B9C7-D471D4CE8A29}"/>
              </a:ext>
            </a:extLst>
          </p:cNvPr>
          <p:cNvSpPr>
            <a:spLocks noGrp="1"/>
          </p:cNvSpPr>
          <p:nvPr>
            <p:ph type="media" sz="quarter" idx="10"/>
          </p:nvPr>
        </p:nvSpPr>
        <p:spPr>
          <a:xfrm>
            <a:off x="1349448" y="1205633"/>
            <a:ext cx="9485313" cy="4899025"/>
          </a:xfrm>
        </p:spPr>
        <p:txBody>
          <a:bodyPr/>
          <a:lstStyle/>
          <a:p>
            <a:endParaRPr lang="en-CA"/>
          </a:p>
        </p:txBody>
      </p:sp>
      <p:pic>
        <p:nvPicPr>
          <p:cNvPr id="14" name="Picture 13" descr="Graphical user interface, text&#10;&#10;Description automatically generated">
            <a:extLst>
              <a:ext uri="{FF2B5EF4-FFF2-40B4-BE49-F238E27FC236}">
                <a16:creationId xmlns:a16="http://schemas.microsoft.com/office/drawing/2014/main" id="{F46A2C64-66D4-40F4-9EC1-848DC336A6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5549" y="6325533"/>
            <a:ext cx="2285744" cy="491754"/>
          </a:xfrm>
          <a:prstGeom prst="rect">
            <a:avLst/>
          </a:prstGeom>
        </p:spPr>
      </p:pic>
    </p:spTree>
    <p:extLst>
      <p:ext uri="{BB962C8B-B14F-4D97-AF65-F5344CB8AC3E}">
        <p14:creationId xmlns:p14="http://schemas.microsoft.com/office/powerpoint/2010/main" val="1572529419"/>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932468" y="779090"/>
            <a:ext cx="103270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pic>
        <p:nvPicPr>
          <p:cNvPr id="10" name="Picture 9" descr="Graphical user interface, text&#10;&#10;Description automatically generated">
            <a:extLst>
              <a:ext uri="{FF2B5EF4-FFF2-40B4-BE49-F238E27FC236}">
                <a16:creationId xmlns:a16="http://schemas.microsoft.com/office/drawing/2014/main" id="{99AE80B2-3584-4BB0-9C1E-C3F527CCA1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0931" y="6200030"/>
            <a:ext cx="2285744" cy="491754"/>
          </a:xfrm>
          <a:prstGeom prst="rect">
            <a:avLst/>
          </a:prstGeom>
        </p:spPr>
      </p:pic>
    </p:spTree>
    <p:extLst>
      <p:ext uri="{BB962C8B-B14F-4D97-AF65-F5344CB8AC3E}">
        <p14:creationId xmlns:p14="http://schemas.microsoft.com/office/powerpoint/2010/main" val="639711812"/>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124097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877556" y="855817"/>
            <a:ext cx="10436888" cy="5565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Graphical user interface, text&#10;&#10;Description automatically generated">
            <a:extLst>
              <a:ext uri="{FF2B5EF4-FFF2-40B4-BE49-F238E27FC236}">
                <a16:creationId xmlns:a16="http://schemas.microsoft.com/office/drawing/2014/main" id="{3BA724D6-78F3-477A-9488-A7D27E9DF5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415" y="77650"/>
            <a:ext cx="3340937" cy="718767"/>
          </a:xfrm>
          <a:prstGeom prst="rect">
            <a:avLst/>
          </a:prstGeom>
        </p:spPr>
      </p:pic>
    </p:spTree>
    <p:extLst>
      <p:ext uri="{BB962C8B-B14F-4D97-AF65-F5344CB8AC3E}">
        <p14:creationId xmlns:p14="http://schemas.microsoft.com/office/powerpoint/2010/main" val="1727084093"/>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65" name="Google Shape;65;p13" descr="Icon&#10;&#10;Description automatically generated"/>
          <p:cNvPicPr preferRelativeResize="0"/>
          <p:nvPr/>
        </p:nvPicPr>
        <p:blipFill rotWithShape="1">
          <a:blip r:embed="rId3">
            <a:alphaModFix/>
          </a:blip>
          <a:srcRect/>
          <a:stretch/>
        </p:blipFill>
        <p:spPr>
          <a:xfrm>
            <a:off x="-244974" y="5551683"/>
            <a:ext cx="1474715" cy="1486803"/>
          </a:xfrm>
          <a:prstGeom prst="rect">
            <a:avLst/>
          </a:prstGeom>
          <a:noFill/>
          <a:ln>
            <a:noFill/>
          </a:ln>
        </p:spPr>
      </p:pic>
    </p:spTree>
    <p:extLst>
      <p:ext uri="{BB962C8B-B14F-4D97-AF65-F5344CB8AC3E}">
        <p14:creationId xmlns:p14="http://schemas.microsoft.com/office/powerpoint/2010/main" val="3644680794"/>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a:blip r:embed="rId3"/>
          <a:srcRect t="16249" b="16249"/>
          <a:stretch/>
        </p:blipFill>
        <p:spPr>
          <a:xfrm>
            <a:off x="194388" y="6226124"/>
            <a:ext cx="1856790" cy="400683"/>
          </a:xfrm>
          <a:prstGeom prst="rect">
            <a:avLst/>
          </a:prstGeom>
          <a:noFill/>
          <a:ln>
            <a:noFill/>
          </a:ln>
        </p:spPr>
      </p:pic>
    </p:spTree>
    <p:extLst>
      <p:ext uri="{BB962C8B-B14F-4D97-AF65-F5344CB8AC3E}">
        <p14:creationId xmlns:p14="http://schemas.microsoft.com/office/powerpoint/2010/main" val="995121833"/>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rotWithShape="1">
          <a:blip r:embed="rId3">
            <a:alphaModFix/>
          </a:blip>
          <a:srcRect t="20618" r="3417" b="17778"/>
          <a:stretch/>
        </p:blipFill>
        <p:spPr>
          <a:xfrm>
            <a:off x="10067731" y="6226124"/>
            <a:ext cx="1856790" cy="400683"/>
          </a:xfrm>
          <a:prstGeom prst="rect">
            <a:avLst/>
          </a:prstGeom>
          <a:noFill/>
          <a:ln>
            <a:noFill/>
          </a:ln>
        </p:spPr>
      </p:pic>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4">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174173" y="165879"/>
            <a:ext cx="1991567" cy="427935"/>
          </a:xfrm>
          <a:prstGeom prst="rect">
            <a:avLst/>
          </a:prstGeom>
          <a:noFill/>
          <a:ln>
            <a:noFill/>
          </a:ln>
        </p:spPr>
      </p:pic>
    </p:spTree>
    <p:extLst>
      <p:ext uri="{BB962C8B-B14F-4D97-AF65-F5344CB8AC3E}">
        <p14:creationId xmlns:p14="http://schemas.microsoft.com/office/powerpoint/2010/main" val="4244909507"/>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7.png"/><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image" Target="../media/image7.png"/><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theme" Target="../theme/theme5.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7.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8.xml"/><Relationship Id="rId1"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E79A2C-F5AD-424E-9C9E-8FB6F2D60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B8A31D-528B-2645-A777-B28E8B601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7C71F-ADBC-6841-A795-759FF1967D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5ECCC-9B9D-9745-A875-2D36B3039169}" type="datetimeFigureOut">
              <a:rPr lang="en-US" smtClean="0"/>
              <a:t>6/20/2022</a:t>
            </a:fld>
            <a:endParaRPr lang="en-US"/>
          </a:p>
        </p:txBody>
      </p:sp>
      <p:sp>
        <p:nvSpPr>
          <p:cNvPr id="5" name="Footer Placeholder 4">
            <a:extLst>
              <a:ext uri="{FF2B5EF4-FFF2-40B4-BE49-F238E27FC236}">
                <a16:creationId xmlns:a16="http://schemas.microsoft.com/office/drawing/2014/main" id="{69A45DC2-10E0-EE49-A69E-C9562A2C74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DEC6E1-452A-0A46-A501-E02876C932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E0538-56F0-3D41-A9C1-1B1FA9D58977}" type="slidenum">
              <a:rPr lang="en-US" smtClean="0"/>
              <a:t>‹#›</a:t>
            </a:fld>
            <a:endParaRPr lang="en-US"/>
          </a:p>
        </p:txBody>
      </p:sp>
    </p:spTree>
    <p:extLst>
      <p:ext uri="{BB962C8B-B14F-4D97-AF65-F5344CB8AC3E}">
        <p14:creationId xmlns:p14="http://schemas.microsoft.com/office/powerpoint/2010/main" val="969093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955" r:id="rId13"/>
    <p:sldLayoutId id="2147483662" r:id="rId14"/>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66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79" r:id="rId12"/>
    <p:sldLayoutId id="2147483792" r:id="rId13"/>
    <p:sldLayoutId id="2147483793" r:id="rId14"/>
    <p:sldLayoutId id="2147483794" r:id="rId15"/>
    <p:sldLayoutId id="2147483800" r:id="rId16"/>
    <p:sldLayoutId id="2147483821" r:id="rId17"/>
    <p:sldLayoutId id="2147483822" r:id="rId18"/>
    <p:sldLayoutId id="2147483873" r:id="rId19"/>
    <p:sldLayoutId id="2147483865" r:id="rId20"/>
    <p:sldLayoutId id="2147483866" r:id="rId21"/>
    <p:sldLayoutId id="2147483872" r:id="rId2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742" r:id="rId1"/>
    <p:sldLayoutId id="2147483752" r:id="rId2"/>
    <p:sldLayoutId id="2147483753" r:id="rId3"/>
    <p:sldLayoutId id="2147483755" r:id="rId4"/>
    <p:sldLayoutId id="2147483756" r:id="rId5"/>
    <p:sldLayoutId id="2147483757" r:id="rId6"/>
    <p:sldLayoutId id="2147483798"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2022-06-20</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954" r:id="rId1"/>
    <p:sldLayoutId id="2147483930" r:id="rId2"/>
    <p:sldLayoutId id="2147483926" r:id="rId3"/>
    <p:sldLayoutId id="2147483927" r:id="rId4"/>
    <p:sldLayoutId id="2147483952" r:id="rId5"/>
    <p:sldLayoutId id="2147483951" r:id="rId6"/>
    <p:sldLayoutId id="2147483950"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946" r:id="rId13"/>
    <p:sldLayoutId id="2147483799" r:id="rId14"/>
    <p:sldLayoutId id="2147483972" r:id="rId15"/>
    <p:sldLayoutId id="2147483975" r:id="rId16"/>
    <p:sldLayoutId id="2147483970" r:id="rId17"/>
    <p:sldLayoutId id="2147483928" r:id="rId18"/>
    <p:sldLayoutId id="2147483945" r:id="rId19"/>
    <p:sldLayoutId id="2147483891" r:id="rId20"/>
    <p:sldLayoutId id="2147483956" r:id="rId21"/>
    <p:sldLayoutId id="2147483874" r:id="rId22"/>
    <p:sldLayoutId id="2147483971" r:id="rId23"/>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59" r:id="rId1"/>
    <p:sldLayoutId id="2147483965" r:id="rId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949" r:id="rId3"/>
    <p:sldLayoutId id="2147483797" r:id="rId4"/>
    <p:sldLayoutId id="2147483977" r:id="rId5"/>
    <p:sldLayoutId id="2147483769" r:id="rId6"/>
    <p:sldLayoutId id="2147483962" r:id="rId7"/>
    <p:sldLayoutId id="2147483963" r:id="rId8"/>
    <p:sldLayoutId id="2147483969" r:id="rId9"/>
    <p:sldLayoutId id="2147483960" r:id="rId10"/>
    <p:sldLayoutId id="2147483964" r:id="rId11"/>
    <p:sldLayoutId id="2147483961" r:id="rId12"/>
    <p:sldLayoutId id="2147483968" r:id="rId13"/>
    <p:sldLayoutId id="2147483957" r:id="rId14"/>
    <p:sldLayoutId id="2147483958" r:id="rId15"/>
    <p:sldLayoutId id="2147483973" r:id="rId16"/>
    <p:sldLayoutId id="2147483967" r:id="rId17"/>
    <p:sldLayoutId id="2147483966" r:id="rId18"/>
    <p:sldLayoutId id="2147483976" r:id="rId19"/>
    <p:sldLayoutId id="2147483925" r:id="rId20"/>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79"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video" Target="https://www.youtube.com/embed/BcowFggy-xk?feature=oembed" TargetMode="Externa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8.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6.xml"/><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video" Target="https://www.youtube.com/embed/56M0Vg9AqzI?feature=oembed" TargetMode="Externa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video" Target="https://www.youtube.com/embed/a0K4gGYPcxY?feature=oembed" TargetMode="Externa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video" Target="https://www.youtube.com/embed/ofK_HxRfJS0?feature=oembed" TargetMode="Externa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9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A029F71B-B8EB-4971-978C-94670173741C}"/>
              </a:ext>
            </a:extLst>
          </p:cNvPr>
          <p:cNvSpPr>
            <a:spLocks noGrp="1"/>
          </p:cNvSpPr>
          <p:nvPr>
            <p:ph type="subTitle" idx="4294967295"/>
          </p:nvPr>
        </p:nvSpPr>
        <p:spPr>
          <a:xfrm>
            <a:off x="1797304" y="3836685"/>
            <a:ext cx="9031287" cy="1751762"/>
          </a:xfrm>
        </p:spPr>
        <p:txBody>
          <a:bodyPr vert="horz" wrap="square" lIns="0" tIns="0" rIns="0" bIns="0" rtlCol="0" anchor="t">
            <a:spAutoFit/>
          </a:bodyPr>
          <a:lstStyle/>
          <a:p>
            <a:pPr marL="380365" indent="-380365" algn="ctr">
              <a:lnSpc>
                <a:spcPct val="100000"/>
              </a:lnSpc>
              <a:buNone/>
            </a:pPr>
            <a:r>
              <a:rPr lang="fr-CA" sz="3600" noProof="0" dirty="0">
                <a:solidFill>
                  <a:srgbClr val="239445"/>
                </a:solidFill>
                <a:latin typeface="Poppins" panose="00000500000000000000" pitchFamily="2" charset="0"/>
                <a:cs typeface="Poppins" panose="00000500000000000000" pitchFamily="2" charset="0"/>
              </a:rPr>
              <a:t>Personnel des écoles secondaires/réunion de cycle </a:t>
            </a:r>
            <a:endParaRPr lang="fr-CA" sz="3600" noProof="0" dirty="0">
              <a:solidFill>
                <a:srgbClr val="000000"/>
              </a:solidFill>
              <a:latin typeface="Poppins" panose="00000500000000000000" pitchFamily="2" charset="0"/>
              <a:cs typeface="Poppins" panose="00000500000000000000" pitchFamily="2" charset="0"/>
            </a:endParaRPr>
          </a:p>
          <a:p>
            <a:pPr marL="380365" indent="-380365" algn="ctr">
              <a:lnSpc>
                <a:spcPct val="100000"/>
              </a:lnSpc>
              <a:buNone/>
            </a:pPr>
            <a:r>
              <a:rPr lang="fr-CA" sz="3600" noProof="0" dirty="0">
                <a:solidFill>
                  <a:srgbClr val="239445"/>
                </a:solidFill>
                <a:latin typeface="Poppins" panose="00000500000000000000" pitchFamily="2" charset="0"/>
                <a:cs typeface="Poppins" panose="00000500000000000000" pitchFamily="2" charset="0"/>
              </a:rPr>
              <a:t>Examen approfondi</a:t>
            </a:r>
          </a:p>
        </p:txBody>
      </p:sp>
      <p:sp>
        <p:nvSpPr>
          <p:cNvPr id="4" name="Titre 3">
            <a:extLst>
              <a:ext uri="{FF2B5EF4-FFF2-40B4-BE49-F238E27FC236}">
                <a16:creationId xmlns:a16="http://schemas.microsoft.com/office/drawing/2014/main" id="{B560AA82-D6FB-4C42-BCA1-5667EC7A2C16}"/>
              </a:ext>
            </a:extLst>
          </p:cNvPr>
          <p:cNvSpPr>
            <a:spLocks noGrp="1"/>
          </p:cNvSpPr>
          <p:nvPr>
            <p:ph type="title" idx="4294967295"/>
          </p:nvPr>
        </p:nvSpPr>
        <p:spPr>
          <a:xfrm>
            <a:off x="1797304" y="2067950"/>
            <a:ext cx="9031287" cy="1886851"/>
          </a:xfrm>
        </p:spPr>
        <p:txBody>
          <a:bodyPr/>
          <a:lstStyle/>
          <a:p>
            <a:pPr algn="ctr"/>
            <a:r>
              <a:rPr lang="fr-CA" sz="4000" noProof="0" dirty="0">
                <a:latin typeface="Poppins" panose="00000500000000000000" pitchFamily="2" charset="0"/>
                <a:cs typeface="Poppins" panose="00000500000000000000" pitchFamily="2" charset="0"/>
              </a:rPr>
              <a:t>LIT SM : La santé mentale des </a:t>
            </a:r>
            <a:br>
              <a:rPr lang="fr-CA" sz="4000" noProof="0" dirty="0">
                <a:latin typeface="Poppins" panose="00000500000000000000" pitchFamily="2" charset="0"/>
                <a:cs typeface="Poppins" panose="00000500000000000000" pitchFamily="2" charset="0"/>
              </a:rPr>
            </a:br>
            <a:r>
              <a:rPr lang="fr-CA" sz="4000" noProof="0" dirty="0">
                <a:latin typeface="Poppins" panose="00000500000000000000" pitchFamily="2" charset="0"/>
                <a:cs typeface="Poppins" panose="00000500000000000000" pitchFamily="2" charset="0"/>
              </a:rPr>
              <a:t>élèves en action​</a:t>
            </a:r>
            <a:endParaRPr lang="fr-CA" sz="4800" noProof="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08720231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86600" y="559553"/>
            <a:ext cx="11018800" cy="651600"/>
          </a:xfrm>
        </p:spPr>
        <p:txBody>
          <a:bodyPr>
            <a:noAutofit/>
          </a:bodyPr>
          <a:lstStyle/>
          <a:p>
            <a:r>
              <a:rPr lang="fr-CA" b="1" noProof="0" dirty="0">
                <a:latin typeface="Poppins" panose="00000500000000000000" pitchFamily="2" charset="0"/>
                <a:cs typeface="Poppins" panose="00000500000000000000" pitchFamily="2" charset="0"/>
              </a:rPr>
              <a:t>Contexte et raisonnement</a:t>
            </a:r>
          </a:p>
        </p:txBody>
      </p:sp>
      <p:sp>
        <p:nvSpPr>
          <p:cNvPr id="2" name="Text Placeholder 1">
            <a:extLst>
              <a:ext uri="{FF2B5EF4-FFF2-40B4-BE49-F238E27FC236}">
                <a16:creationId xmlns:a16="http://schemas.microsoft.com/office/drawing/2014/main" id="{1DA08364-6CE4-4D31-98B8-3123F84965D9}"/>
              </a:ext>
            </a:extLst>
          </p:cNvPr>
          <p:cNvSpPr>
            <a:spLocks noGrp="1"/>
          </p:cNvSpPr>
          <p:nvPr>
            <p:ph type="body" idx="1"/>
          </p:nvPr>
        </p:nvSpPr>
        <p:spPr>
          <a:xfrm>
            <a:off x="807364" y="1211153"/>
            <a:ext cx="10698800" cy="4500330"/>
          </a:xfrm>
        </p:spPr>
        <p:txBody>
          <a:bodyPr>
            <a:normAutofit fontScale="92500"/>
          </a:bodyPr>
          <a:lstStyle/>
          <a:p>
            <a:pPr marL="101600" indent="0">
              <a:lnSpc>
                <a:spcPct val="100000"/>
              </a:lnSpc>
              <a:spcBef>
                <a:spcPts val="0"/>
              </a:spcBef>
              <a:buNone/>
            </a:pPr>
            <a:r>
              <a:rPr lang="fr-CA" b="0" noProof="0" dirty="0">
                <a:solidFill>
                  <a:srgbClr val="1D73BC"/>
                </a:solidFill>
                <a:latin typeface="Poppins" panose="00000500000000000000" pitchFamily="2" charset="0"/>
                <a:cs typeface="Poppins" panose="00000500000000000000" pitchFamily="2" charset="0"/>
              </a:rPr>
              <a:t>Il existe d’importantes raisons d’intégrer l’apprentissage de la </a:t>
            </a:r>
            <a:br>
              <a:rPr lang="fr-CA" b="0" noProof="0" dirty="0">
                <a:solidFill>
                  <a:srgbClr val="1D73BC"/>
                </a:solidFill>
                <a:latin typeface="Poppins" panose="00000500000000000000" pitchFamily="2" charset="0"/>
                <a:cs typeface="Poppins" panose="00000500000000000000" pitchFamily="2" charset="0"/>
              </a:rPr>
            </a:br>
            <a:r>
              <a:rPr lang="fr-CA" b="0" noProof="0" dirty="0">
                <a:solidFill>
                  <a:srgbClr val="1D73BC"/>
                </a:solidFill>
                <a:latin typeface="Poppins" panose="00000500000000000000" pitchFamily="2" charset="0"/>
                <a:cs typeface="Poppins" panose="00000500000000000000" pitchFamily="2" charset="0"/>
              </a:rPr>
              <a:t>santé mentale en classe :    </a:t>
            </a:r>
          </a:p>
          <a:p>
            <a:pPr marL="457200" indent="-457200">
              <a:lnSpc>
                <a:spcPct val="100000"/>
              </a:lnSpc>
              <a:spcBef>
                <a:spcPts val="0"/>
              </a:spcBef>
              <a:spcAft>
                <a:spcPts val="600"/>
              </a:spcAft>
              <a:buClr>
                <a:srgbClr val="000000"/>
              </a:buClr>
            </a:pPr>
            <a:r>
              <a:rPr lang="fr-CA" b="0" noProof="0" dirty="0">
                <a:solidFill>
                  <a:schemeClr val="tx1"/>
                </a:solidFill>
                <a:latin typeface="Poppins" panose="00000500000000000000" pitchFamily="2" charset="0"/>
                <a:cs typeface="Poppins" panose="00000500000000000000" pitchFamily="2" charset="0"/>
              </a:rPr>
              <a:t>Répondre aux souhaits des élèves d'en apprendre davantage sur la santé mentale en classe​</a:t>
            </a:r>
          </a:p>
          <a:p>
            <a:pPr marL="457200" indent="-457200">
              <a:lnSpc>
                <a:spcPct val="100000"/>
              </a:lnSpc>
              <a:spcBef>
                <a:spcPts val="0"/>
              </a:spcBef>
              <a:spcAft>
                <a:spcPts val="600"/>
              </a:spcAft>
              <a:buClr>
                <a:srgbClr val="000000"/>
              </a:buClr>
            </a:pPr>
            <a:r>
              <a:rPr lang="fr-CA" b="0" noProof="0" dirty="0">
                <a:solidFill>
                  <a:schemeClr val="tx1"/>
                </a:solidFill>
                <a:latin typeface="Poppins" panose="00000500000000000000" pitchFamily="2" charset="0"/>
                <a:cs typeface="Poppins" panose="00000500000000000000" pitchFamily="2" charset="0"/>
              </a:rPr>
              <a:t>Promouvoir la santé mentale et le bien-être des élèves pendant la pandémie et au-delà​</a:t>
            </a:r>
          </a:p>
          <a:p>
            <a:pPr marL="457200" indent="-457200">
              <a:lnSpc>
                <a:spcPct val="100000"/>
              </a:lnSpc>
              <a:spcBef>
                <a:spcPts val="0"/>
              </a:spcBef>
              <a:spcAft>
                <a:spcPts val="600"/>
              </a:spcAft>
              <a:buClr>
                <a:srgbClr val="000000"/>
              </a:buClr>
            </a:pPr>
            <a:r>
              <a:rPr lang="fr-CA" b="0" noProof="0" dirty="0">
                <a:solidFill>
                  <a:schemeClr val="tx1"/>
                </a:solidFill>
                <a:latin typeface="Poppins" panose="00000500000000000000" pitchFamily="2" charset="0"/>
                <a:cs typeface="Poppins" panose="00000500000000000000" pitchFamily="2" charset="0"/>
              </a:rPr>
              <a:t>Permettre d’amorcer une conversation avec les élèves​</a:t>
            </a:r>
          </a:p>
          <a:p>
            <a:pPr marL="457200" indent="-457200">
              <a:lnSpc>
                <a:spcPct val="100000"/>
              </a:lnSpc>
              <a:spcBef>
                <a:spcPts val="0"/>
              </a:spcBef>
              <a:spcAft>
                <a:spcPts val="600"/>
              </a:spcAft>
              <a:buClr>
                <a:srgbClr val="000000"/>
              </a:buClr>
            </a:pPr>
            <a:r>
              <a:rPr lang="fr-CA" b="0" noProof="0" dirty="0">
                <a:solidFill>
                  <a:schemeClr val="tx1"/>
                </a:solidFill>
                <a:latin typeface="Poppins" panose="00000500000000000000" pitchFamily="2" charset="0"/>
                <a:cs typeface="Poppins" panose="00000500000000000000" pitchFamily="2" charset="0"/>
              </a:rPr>
              <a:t>Aider les élèves qui en ont besoin à obtenir du soutien​</a:t>
            </a:r>
          </a:p>
          <a:p>
            <a:pPr marL="457200" indent="-457200">
              <a:lnSpc>
                <a:spcPct val="100000"/>
              </a:lnSpc>
              <a:spcBef>
                <a:spcPts val="0"/>
              </a:spcBef>
              <a:spcAft>
                <a:spcPts val="600"/>
              </a:spcAft>
              <a:buClr>
                <a:srgbClr val="000000"/>
              </a:buClr>
            </a:pPr>
            <a:r>
              <a:rPr lang="fr-CA" b="0" noProof="0" dirty="0">
                <a:solidFill>
                  <a:schemeClr val="tx1"/>
                </a:solidFill>
                <a:latin typeface="Poppins" panose="00000500000000000000" pitchFamily="2" charset="0"/>
                <a:cs typeface="Poppins" panose="00000500000000000000" pitchFamily="2" charset="0"/>
              </a:rPr>
              <a:t>Offrir de riches expériences d’apprentissage​</a:t>
            </a:r>
          </a:p>
          <a:p>
            <a:pPr marL="457200" indent="-457200">
              <a:lnSpc>
                <a:spcPct val="100000"/>
              </a:lnSpc>
              <a:spcBef>
                <a:spcPts val="0"/>
              </a:spcBef>
              <a:spcAft>
                <a:spcPts val="600"/>
              </a:spcAft>
              <a:buClr>
                <a:srgbClr val="000000"/>
              </a:buClr>
            </a:pPr>
            <a:r>
              <a:rPr lang="fr-CA" b="0" noProof="0" dirty="0">
                <a:solidFill>
                  <a:schemeClr val="tx1"/>
                </a:solidFill>
                <a:latin typeface="Poppins" panose="00000500000000000000" pitchFamily="2" charset="0"/>
                <a:cs typeface="Poppins" panose="00000500000000000000" pitchFamily="2" charset="0"/>
              </a:rPr>
              <a:t>Offrir des possibilités d’acquérir des compétences </a:t>
            </a:r>
            <a:endParaRPr lang="fr-CA" noProof="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54301102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01EC-EE5D-FE49-A725-BF107C3B204C}"/>
              </a:ext>
            </a:extLst>
          </p:cNvPr>
          <p:cNvSpPr>
            <a:spLocks noGrp="1"/>
          </p:cNvSpPr>
          <p:nvPr>
            <p:ph type="title"/>
          </p:nvPr>
        </p:nvSpPr>
        <p:spPr/>
        <p:txBody>
          <a:bodyPr/>
          <a:lstStyle/>
          <a:p>
            <a:pPr algn="ctr"/>
            <a:r>
              <a:rPr lang="fr-CA" b="1" noProof="0" dirty="0">
                <a:latin typeface="Poppins" panose="00000500000000000000" pitchFamily="2" charset="0"/>
                <a:cs typeface="Poppins" panose="00000500000000000000" pitchFamily="2" charset="0"/>
              </a:rPr>
              <a:t>Nous vous présentons...LIT SM</a:t>
            </a:r>
            <a:endParaRPr lang="fr-CA" sz="2400" b="1" u="sng" noProof="0" dirty="0">
              <a:highlight>
                <a:srgbClr val="FFFF00"/>
              </a:highlight>
              <a:latin typeface="Poppins" panose="00000500000000000000" pitchFamily="2" charset="0"/>
              <a:cs typeface="Poppins" panose="00000500000000000000" pitchFamily="2" charset="0"/>
            </a:endParaRPr>
          </a:p>
        </p:txBody>
      </p:sp>
      <p:pic>
        <p:nvPicPr>
          <p:cNvPr id="4" name="Online Media 3" descr="Vidéo avec lien cliquable. Titre : Découvrons la ressource LIT SM la santé mentale des élèves en action">
            <a:hlinkClick r:id="" action="ppaction://media"/>
            <a:extLst>
              <a:ext uri="{FF2B5EF4-FFF2-40B4-BE49-F238E27FC236}">
                <a16:creationId xmlns:a16="http://schemas.microsoft.com/office/drawing/2014/main" id="{1E86B960-830D-62B1-C7E9-32199279081D}"/>
              </a:ext>
            </a:extLst>
          </p:cNvPr>
          <p:cNvPicPr>
            <a:picLocks noRot="1" noChangeAspect="1"/>
          </p:cNvPicPr>
          <p:nvPr>
            <a:videoFile r:link="rId1"/>
          </p:nvPr>
        </p:nvPicPr>
        <p:blipFill>
          <a:blip r:embed="rId4"/>
          <a:srcRect/>
          <a:stretch/>
        </p:blipFill>
        <p:spPr>
          <a:xfrm>
            <a:off x="2326994" y="1701541"/>
            <a:ext cx="7538011" cy="4240131"/>
          </a:xfrm>
          <a:prstGeom prst="rect">
            <a:avLst/>
          </a:prstGeom>
        </p:spPr>
      </p:pic>
    </p:spTree>
    <p:extLst>
      <p:ext uri="{BB962C8B-B14F-4D97-AF65-F5344CB8AC3E}">
        <p14:creationId xmlns:p14="http://schemas.microsoft.com/office/powerpoint/2010/main" val="35920343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F787-DB31-43C6-B763-C79539953922}"/>
              </a:ext>
            </a:extLst>
          </p:cNvPr>
          <p:cNvSpPr>
            <a:spLocks noGrp="1"/>
          </p:cNvSpPr>
          <p:nvPr>
            <p:ph type="title"/>
          </p:nvPr>
        </p:nvSpPr>
        <p:spPr>
          <a:xfrm>
            <a:off x="579748" y="713678"/>
            <a:ext cx="11018800" cy="651600"/>
          </a:xfrm>
        </p:spPr>
        <p:txBody>
          <a:bodyPr/>
          <a:lstStyle/>
          <a:p>
            <a:r>
              <a:rPr lang="fr-CA" b="1" noProof="0" dirty="0">
                <a:solidFill>
                  <a:srgbClr val="40008D"/>
                </a:solidFill>
                <a:latin typeface="Poppins" panose="00000500000000000000" pitchFamily="2" charset="0"/>
                <a:cs typeface="Poppins" panose="00000500000000000000" pitchFamily="2" charset="0"/>
              </a:rPr>
              <a:t>Que comprend-il?​</a:t>
            </a:r>
            <a:endParaRPr lang="fr-CA" b="1" noProof="0" dirty="0">
              <a:latin typeface="Poppins" panose="00000500000000000000" pitchFamily="2" charset="0"/>
              <a:cs typeface="Poppins" panose="00000500000000000000" pitchFamily="2" charset="0"/>
            </a:endParaRPr>
          </a:p>
        </p:txBody>
      </p:sp>
      <p:sp>
        <p:nvSpPr>
          <p:cNvPr id="3" name="Text Placeholder 2">
            <a:extLst>
              <a:ext uri="{FF2B5EF4-FFF2-40B4-BE49-F238E27FC236}">
                <a16:creationId xmlns:a16="http://schemas.microsoft.com/office/drawing/2014/main" id="{01B7A644-B087-4339-86FE-8CE68E17DD65}"/>
              </a:ext>
            </a:extLst>
          </p:cNvPr>
          <p:cNvSpPr>
            <a:spLocks noGrp="1"/>
          </p:cNvSpPr>
          <p:nvPr>
            <p:ph type="body" idx="1"/>
          </p:nvPr>
        </p:nvSpPr>
        <p:spPr>
          <a:xfrm>
            <a:off x="699838" y="1457501"/>
            <a:ext cx="11018799" cy="1247695"/>
          </a:xfrm>
        </p:spPr>
        <p:txBody>
          <a:bodyPr>
            <a:normAutofit fontScale="92500" lnSpcReduction="20000"/>
          </a:bodyPr>
          <a:lstStyle/>
          <a:p>
            <a:pPr marL="0" indent="0">
              <a:lnSpc>
                <a:spcPct val="110000"/>
              </a:lnSpc>
              <a:spcBef>
                <a:spcPts val="0"/>
              </a:spcBef>
              <a:buNone/>
            </a:pPr>
            <a:r>
              <a:rPr lang="fr-CA" b="0" dirty="0">
                <a:latin typeface="Poppins" panose="00000500000000000000" pitchFamily="2" charset="0"/>
                <a:cs typeface="Poppins" panose="00000500000000000000" pitchFamily="2" charset="0"/>
              </a:rPr>
              <a:t>Quatre leçons de 45 minutes pour soutenir le développement des connaissances de base en matière de santé mentale et des compétences en matière de recherche d’aide :​</a:t>
            </a:r>
          </a:p>
          <a:p>
            <a:pPr marL="101600" indent="0">
              <a:lnSpc>
                <a:spcPct val="110000"/>
              </a:lnSpc>
              <a:buNone/>
            </a:pPr>
            <a:endParaRPr lang="fr-CA" noProof="0" dirty="0">
              <a:latin typeface="Poppins" panose="00000500000000000000" pitchFamily="2" charset="0"/>
              <a:cs typeface="Poppins" panose="00000500000000000000" pitchFamily="2" charset="0"/>
            </a:endParaRPr>
          </a:p>
        </p:txBody>
      </p:sp>
      <p:pic>
        <p:nvPicPr>
          <p:cNvPr id="1026" name="Picture 2" descr="Page couverture de la leçon 1: Connaître les faits&#10;">
            <a:extLst>
              <a:ext uri="{FF2B5EF4-FFF2-40B4-BE49-F238E27FC236}">
                <a16:creationId xmlns:a16="http://schemas.microsoft.com/office/drawing/2014/main" id="{9B34663B-4E96-5DEF-4BEA-848BD44E12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8348" y="4504259"/>
            <a:ext cx="1876480" cy="1842972"/>
          </a:xfrm>
          <a:prstGeom prst="rect">
            <a:avLst/>
          </a:prstGeom>
          <a:ln w="127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1028" name="Picture 4" descr="Page couverture de la leçon 2 : Se connaître&#10;">
            <a:extLst>
              <a:ext uri="{FF2B5EF4-FFF2-40B4-BE49-F238E27FC236}">
                <a16:creationId xmlns:a16="http://schemas.microsoft.com/office/drawing/2014/main" id="{AA88E5E4-529A-46DD-66EC-214BA48A8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8122" y="4504259"/>
            <a:ext cx="1871331" cy="179614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30" name="Picture 6" descr="Page couverture de la leçon 3 : S'aider soi-même&#10;">
            <a:extLst>
              <a:ext uri="{FF2B5EF4-FFF2-40B4-BE49-F238E27FC236}">
                <a16:creationId xmlns:a16="http://schemas.microsoft.com/office/drawing/2014/main" id="{BC44EB23-680E-D8B8-F03B-3CA9AEF122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2747" y="4504259"/>
            <a:ext cx="1691837" cy="179757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31" name="Picture 7" descr="Page couverture de la leçon 4 : Venir en aide à un ami&#10;">
            <a:extLst>
              <a:ext uri="{FF2B5EF4-FFF2-40B4-BE49-F238E27FC236}">
                <a16:creationId xmlns:a16="http://schemas.microsoft.com/office/drawing/2014/main" id="{81F9C9CA-1E95-A45E-2B0D-ADAE9C8EB4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17878" y="4500596"/>
            <a:ext cx="1783808" cy="1799806"/>
          </a:xfrm>
          <a:prstGeom prst="rect">
            <a:avLst/>
          </a:prstGeom>
          <a:noFill/>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AB53FF4-75FB-7353-50A7-715E12B799C5}"/>
              </a:ext>
            </a:extLst>
          </p:cNvPr>
          <p:cNvSpPr txBox="1"/>
          <p:nvPr/>
        </p:nvSpPr>
        <p:spPr>
          <a:xfrm>
            <a:off x="699838" y="2705196"/>
            <a:ext cx="3960652" cy="984885"/>
          </a:xfrm>
          <a:prstGeom prst="rect">
            <a:avLst/>
          </a:prstGeom>
          <a:noFill/>
        </p:spPr>
        <p:txBody>
          <a:bodyPr wrap="square" lIns="91440" tIns="45720" rIns="91440" bIns="45720" anchor="t">
            <a:spAutoFit/>
          </a:bodyPr>
          <a:lstStyle>
            <a:defPPr>
              <a:defRPr lang="en-US"/>
            </a:defPPr>
            <a:lvl1pPr marL="342900" indent="-342900">
              <a:spcAft>
                <a:spcPts val="1200"/>
              </a:spcAft>
              <a:buClr>
                <a:srgbClr val="000000"/>
              </a:buClr>
              <a:buSzPts val="2400"/>
              <a:buFont typeface="Roboto"/>
              <a:buAutoNum type="arabicPeriod"/>
              <a:defRPr sz="2800" b="1">
                <a:solidFill>
                  <a:srgbClr val="1D73BC"/>
                </a:solidFill>
                <a:latin typeface="Arial" panose="020B0604020202020204" pitchFamily="34" charset="0"/>
                <a:ea typeface="Roboto"/>
                <a:cs typeface="Arial" panose="020B0604020202020204" pitchFamily="34" charset="0"/>
              </a:defRPr>
            </a:lvl1pPr>
          </a:lstStyle>
          <a:p>
            <a:r>
              <a:rPr lang="fr-CA" sz="2400" b="0" dirty="0">
                <a:latin typeface="Poppins SemiBold"/>
                <a:cs typeface="Poppins SemiBold"/>
              </a:rPr>
              <a:t>Connaître les faits</a:t>
            </a:r>
          </a:p>
          <a:p>
            <a:r>
              <a:rPr lang="fr-CA" sz="2400" b="0" dirty="0">
                <a:latin typeface="Poppins SemiBold"/>
                <a:cs typeface="Poppins SemiBold"/>
              </a:rPr>
              <a:t>Se connaître</a:t>
            </a:r>
          </a:p>
        </p:txBody>
      </p:sp>
      <p:sp>
        <p:nvSpPr>
          <p:cNvPr id="11" name="TextBox 10">
            <a:extLst>
              <a:ext uri="{FF2B5EF4-FFF2-40B4-BE49-F238E27FC236}">
                <a16:creationId xmlns:a16="http://schemas.microsoft.com/office/drawing/2014/main" id="{BBDF85FA-EC2F-3340-1401-F0175677AE0C}"/>
              </a:ext>
            </a:extLst>
          </p:cNvPr>
          <p:cNvSpPr txBox="1"/>
          <p:nvPr/>
        </p:nvSpPr>
        <p:spPr>
          <a:xfrm>
            <a:off x="4793225" y="2705196"/>
            <a:ext cx="6925412" cy="1723549"/>
          </a:xfrm>
          <a:prstGeom prst="rect">
            <a:avLst/>
          </a:prstGeom>
          <a:noFill/>
        </p:spPr>
        <p:txBody>
          <a:bodyPr wrap="square" lIns="91440" tIns="45720" rIns="91440" bIns="45720" anchor="t">
            <a:spAutoFit/>
          </a:bodyPr>
          <a:lstStyle/>
          <a:p>
            <a:pPr marL="514350" indent="-514350">
              <a:spcAft>
                <a:spcPts val="1200"/>
              </a:spcAft>
              <a:buClr>
                <a:srgbClr val="000000"/>
              </a:buClr>
              <a:buSzPts val="2400"/>
              <a:buFont typeface="+mj-lt"/>
              <a:buAutoNum type="arabicPeriod" startAt="3"/>
            </a:pPr>
            <a:r>
              <a:rPr lang="fr-CA" sz="2400" dirty="0">
                <a:solidFill>
                  <a:srgbClr val="7F3F96"/>
                </a:solidFill>
                <a:latin typeface="Poppins SemiBold"/>
                <a:ea typeface="Roboto"/>
                <a:cs typeface="Poppins SemiBold"/>
                <a:sym typeface="Roboto"/>
              </a:rPr>
              <a:t>S’aider soi-même - avec Jeunesse, J’écoute</a:t>
            </a:r>
            <a:endParaRPr lang="fr-CA" sz="2400" dirty="0">
              <a:solidFill>
                <a:srgbClr val="7F3F96"/>
              </a:solidFill>
              <a:latin typeface="Poppins SemiBold"/>
              <a:ea typeface="Roboto"/>
              <a:cs typeface="Poppins SemiBold"/>
            </a:endParaRPr>
          </a:p>
          <a:p>
            <a:pPr marL="514350" indent="-514350">
              <a:spcAft>
                <a:spcPts val="1200"/>
              </a:spcAft>
              <a:buClr>
                <a:srgbClr val="000000"/>
              </a:buClr>
              <a:buSzPts val="2400"/>
              <a:buFont typeface="+mj-lt"/>
              <a:buAutoNum type="arabicPeriod" startAt="3"/>
            </a:pPr>
            <a:r>
              <a:rPr lang="fr-CA" sz="2400" dirty="0">
                <a:solidFill>
                  <a:srgbClr val="7F3F96"/>
                </a:solidFill>
                <a:latin typeface="Poppins SemiBold"/>
                <a:ea typeface="Roboto"/>
                <a:cs typeface="Poppins SemiBold"/>
                <a:sym typeface="Roboto"/>
              </a:rPr>
              <a:t>Venir en aide à un ami - avec « Être là » de Jack.org</a:t>
            </a:r>
            <a:endParaRPr lang="fr-CA" sz="2400" dirty="0">
              <a:solidFill>
                <a:srgbClr val="7F3F96"/>
              </a:solidFill>
              <a:latin typeface="Poppins SemiBold"/>
              <a:ea typeface="Roboto"/>
              <a:cs typeface="Poppins SemiBold"/>
            </a:endParaRPr>
          </a:p>
        </p:txBody>
      </p:sp>
    </p:spTree>
    <p:extLst>
      <p:ext uri="{BB962C8B-B14F-4D97-AF65-F5344CB8AC3E}">
        <p14:creationId xmlns:p14="http://schemas.microsoft.com/office/powerpoint/2010/main" val="286826637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6169-3606-42D8-B95F-6147F7CDA505}"/>
              </a:ext>
            </a:extLst>
          </p:cNvPr>
          <p:cNvSpPr>
            <a:spLocks noGrp="1"/>
          </p:cNvSpPr>
          <p:nvPr>
            <p:ph type="title"/>
          </p:nvPr>
        </p:nvSpPr>
        <p:spPr/>
        <p:txBody>
          <a:bodyPr/>
          <a:lstStyle/>
          <a:p>
            <a:r>
              <a:rPr lang="fr-CA" noProof="0" dirty="0">
                <a:latin typeface="Poppins" panose="00000500000000000000" pitchFamily="2" charset="0"/>
                <a:cs typeface="Poppins" panose="00000500000000000000" pitchFamily="2" charset="0"/>
              </a:rPr>
              <a:t>Ressources d’appui</a:t>
            </a:r>
          </a:p>
        </p:txBody>
      </p:sp>
      <p:sp>
        <p:nvSpPr>
          <p:cNvPr id="3" name="Text Placeholder 2">
            <a:extLst>
              <a:ext uri="{FF2B5EF4-FFF2-40B4-BE49-F238E27FC236}">
                <a16:creationId xmlns:a16="http://schemas.microsoft.com/office/drawing/2014/main" id="{3AC4F601-097C-499A-A90E-649E6215C4EA}"/>
              </a:ext>
            </a:extLst>
          </p:cNvPr>
          <p:cNvSpPr>
            <a:spLocks noGrp="1"/>
          </p:cNvSpPr>
          <p:nvPr>
            <p:ph type="body" idx="1"/>
          </p:nvPr>
        </p:nvSpPr>
        <p:spPr>
          <a:xfrm>
            <a:off x="699839" y="1586896"/>
            <a:ext cx="7825441" cy="4703200"/>
          </a:xfrm>
        </p:spPr>
        <p:txBody>
          <a:bodyPr>
            <a:normAutofit/>
          </a:bodyPr>
          <a:lstStyle/>
          <a:p>
            <a:pPr marL="608330" indent="-456565"/>
            <a:r>
              <a:rPr lang="fr-CA" sz="2400" b="0" noProof="0" dirty="0">
                <a:latin typeface="Poppins" panose="00000500000000000000" pitchFamily="2" charset="0"/>
                <a:cs typeface="Poppins" panose="00000500000000000000" pitchFamily="2" charset="0"/>
              </a:rPr>
              <a:t>Liste de contrôle pour la préparation à l’école (à l’intention de l’équipe école)​</a:t>
            </a:r>
          </a:p>
          <a:p>
            <a:pPr marL="608330" indent="-456565"/>
            <a:r>
              <a:rPr lang="fr-CA" sz="2400" b="0" noProof="0" dirty="0">
                <a:latin typeface="Poppins" panose="00000500000000000000" pitchFamily="2" charset="0"/>
                <a:cs typeface="Poppins" panose="00000500000000000000" pitchFamily="2" charset="0"/>
              </a:rPr>
              <a:t>Ressources supplémentaires à </a:t>
            </a:r>
            <a:br>
              <a:rPr lang="fr-CA" sz="2400" b="0" noProof="0" dirty="0">
                <a:latin typeface="Poppins" panose="00000500000000000000" pitchFamily="2" charset="0"/>
                <a:cs typeface="Poppins" panose="00000500000000000000" pitchFamily="2" charset="0"/>
              </a:rPr>
            </a:br>
            <a:r>
              <a:rPr lang="fr-CA" sz="2400" b="0" noProof="0" dirty="0">
                <a:latin typeface="Poppins" panose="00000500000000000000" pitchFamily="2" charset="0"/>
                <a:cs typeface="Poppins" panose="00000500000000000000" pitchFamily="2" charset="0"/>
              </a:rPr>
              <a:t>l’intention des directions et directions </a:t>
            </a:r>
            <a:br>
              <a:rPr lang="fr-CA" sz="2400" b="0" noProof="0" dirty="0">
                <a:latin typeface="Poppins" panose="00000500000000000000" pitchFamily="2" charset="0"/>
                <a:cs typeface="Poppins" panose="00000500000000000000" pitchFamily="2" charset="0"/>
              </a:rPr>
            </a:br>
            <a:r>
              <a:rPr lang="fr-CA" sz="2400" b="0" noProof="0" dirty="0">
                <a:latin typeface="Poppins" panose="00000500000000000000" pitchFamily="2" charset="0"/>
                <a:cs typeface="Poppins" panose="00000500000000000000" pitchFamily="2" charset="0"/>
              </a:rPr>
              <a:t>adjointes des écoles​</a:t>
            </a:r>
          </a:p>
          <a:p>
            <a:pPr marL="608330" indent="-456565"/>
            <a:r>
              <a:rPr lang="fr-CA" sz="2400" b="0" noProof="0" dirty="0">
                <a:latin typeface="Poppins" panose="00000500000000000000" pitchFamily="2" charset="0"/>
                <a:cs typeface="Poppins" panose="00000500000000000000" pitchFamily="2" charset="0"/>
              </a:rPr>
              <a:t>Suggestions se préparer à </a:t>
            </a:r>
            <a:br>
              <a:rPr lang="fr-CA" sz="2400" b="0" noProof="0" dirty="0">
                <a:latin typeface="Poppins" panose="00000500000000000000" pitchFamily="2" charset="0"/>
                <a:cs typeface="Poppins" panose="00000500000000000000" pitchFamily="2" charset="0"/>
              </a:rPr>
            </a:br>
            <a:r>
              <a:rPr lang="fr-CA" sz="2400" b="0" dirty="0">
                <a:latin typeface="Poppins" panose="00000500000000000000" pitchFamily="2" charset="0"/>
                <a:cs typeface="Poppins" panose="00000500000000000000" pitchFamily="2" charset="0"/>
              </a:rPr>
              <a:t>l’</a:t>
            </a:r>
            <a:r>
              <a:rPr lang="fr-CA" sz="2400" b="0" noProof="0" dirty="0">
                <a:latin typeface="Poppins" panose="00000500000000000000" pitchFamily="2" charset="0"/>
                <a:cs typeface="Poppins" panose="00000500000000000000" pitchFamily="2" charset="0"/>
              </a:rPr>
              <a:t>enseignement</a:t>
            </a:r>
          </a:p>
          <a:p>
            <a:pPr marL="608330" indent="-456565"/>
            <a:r>
              <a:rPr lang="fr-CA" sz="2400" b="0" noProof="0" dirty="0">
                <a:latin typeface="Poppins" panose="00000500000000000000" pitchFamily="2" charset="0"/>
                <a:cs typeface="Poppins" panose="00000500000000000000" pitchFamily="2" charset="0"/>
              </a:rPr>
              <a:t>Ressources pour les parents et aidants</a:t>
            </a:r>
            <a:br>
              <a:rPr lang="fr-CA" sz="2400" b="0" noProof="0" dirty="0">
                <a:latin typeface="Poppins" panose="00000500000000000000" pitchFamily="2" charset="0"/>
                <a:cs typeface="Poppins" panose="00000500000000000000" pitchFamily="2" charset="0"/>
              </a:rPr>
            </a:br>
            <a:r>
              <a:rPr lang="fr-CA" sz="2400" b="0" noProof="0" dirty="0">
                <a:latin typeface="Poppins" panose="00000500000000000000" pitchFamily="2" charset="0"/>
                <a:cs typeface="Poppins" panose="00000500000000000000" pitchFamily="2" charset="0"/>
              </a:rPr>
              <a:t>naturels</a:t>
            </a:r>
          </a:p>
        </p:txBody>
      </p:sp>
      <p:pic>
        <p:nvPicPr>
          <p:cNvPr id="2055" name="Picture 7">
            <a:extLst>
              <a:ext uri="{FF2B5EF4-FFF2-40B4-BE49-F238E27FC236}">
                <a16:creationId xmlns:a16="http://schemas.microsoft.com/office/drawing/2014/main" id="{0F7113A1-91C8-1B8B-B73B-3D86547D4F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3063" y="2540079"/>
            <a:ext cx="2966881" cy="3750017"/>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1A544136-F8BE-0CC3-DB42-52A56659B2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5280" y="787901"/>
            <a:ext cx="2966881" cy="3810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10381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5CAF-3B0B-4BE3-A9F7-0BD865270643}"/>
              </a:ext>
            </a:extLst>
          </p:cNvPr>
          <p:cNvSpPr>
            <a:spLocks noGrp="1"/>
          </p:cNvSpPr>
          <p:nvPr>
            <p:ph type="title"/>
          </p:nvPr>
        </p:nvSpPr>
        <p:spPr/>
        <p:txBody>
          <a:bodyPr/>
          <a:lstStyle/>
          <a:p>
            <a:r>
              <a:rPr lang="fr-CA" noProof="0" dirty="0">
                <a:latin typeface="Poppins" panose="00000500000000000000" pitchFamily="2" charset="0"/>
                <a:cs typeface="Poppins" panose="00000500000000000000" pitchFamily="2" charset="0"/>
              </a:rPr>
              <a:t>Public visé </a:t>
            </a:r>
          </a:p>
        </p:txBody>
      </p:sp>
      <p:sp>
        <p:nvSpPr>
          <p:cNvPr id="3" name="Text Placeholder 2">
            <a:extLst>
              <a:ext uri="{FF2B5EF4-FFF2-40B4-BE49-F238E27FC236}">
                <a16:creationId xmlns:a16="http://schemas.microsoft.com/office/drawing/2014/main" id="{842C34A1-71D5-344F-A65C-AB38EDEC5912}"/>
              </a:ext>
            </a:extLst>
          </p:cNvPr>
          <p:cNvSpPr>
            <a:spLocks noGrp="1"/>
          </p:cNvSpPr>
          <p:nvPr>
            <p:ph type="body" idx="1"/>
          </p:nvPr>
        </p:nvSpPr>
        <p:spPr>
          <a:xfrm>
            <a:off x="699839" y="1644406"/>
            <a:ext cx="10698800" cy="4703200"/>
          </a:xfrm>
        </p:spPr>
        <p:txBody>
          <a:bodyPr/>
          <a:lstStyle/>
          <a:p>
            <a:pPr marL="608330" indent="-456565"/>
            <a:r>
              <a:rPr lang="fr-CA" sz="3200" b="0" noProof="0" dirty="0">
                <a:solidFill>
                  <a:srgbClr val="0070C0"/>
                </a:solidFill>
                <a:latin typeface="Poppins" panose="00000500000000000000" pitchFamily="2" charset="0"/>
                <a:cs typeface="Poppins" panose="00000500000000000000" pitchFamily="2" charset="0"/>
              </a:rPr>
              <a:t>Élèves du secondaire ​</a:t>
            </a:r>
          </a:p>
          <a:p>
            <a:pPr marL="608330" indent="-456565"/>
            <a:r>
              <a:rPr lang="fr-CA" sz="3200" b="0" noProof="0" dirty="0">
                <a:solidFill>
                  <a:srgbClr val="0070C0"/>
                </a:solidFill>
                <a:latin typeface="Poppins" panose="00000500000000000000" pitchFamily="2" charset="0"/>
                <a:cs typeface="Poppins" panose="00000500000000000000" pitchFamily="2" charset="0"/>
              </a:rPr>
              <a:t>Tous les niveaux​</a:t>
            </a:r>
          </a:p>
          <a:p>
            <a:pPr marL="608330" indent="-456565"/>
            <a:r>
              <a:rPr lang="fr-CA" sz="3200" b="0" noProof="0" dirty="0">
                <a:solidFill>
                  <a:srgbClr val="0070C0"/>
                </a:solidFill>
                <a:latin typeface="Poppins" panose="00000500000000000000" pitchFamily="2" charset="0"/>
                <a:cs typeface="Poppins" panose="00000500000000000000" pitchFamily="2" charset="0"/>
              </a:rPr>
              <a:t>Toutes les matières​</a:t>
            </a:r>
          </a:p>
          <a:p>
            <a:pPr marL="608330" indent="-456565"/>
            <a:r>
              <a:rPr lang="fr-CA" sz="3200" b="0" noProof="0" dirty="0">
                <a:solidFill>
                  <a:srgbClr val="0070C0"/>
                </a:solidFill>
                <a:latin typeface="Poppins" panose="00000500000000000000" pitchFamily="2" charset="0"/>
                <a:cs typeface="Poppins" panose="00000500000000000000" pitchFamily="2" charset="0"/>
              </a:rPr>
              <a:t>Une portée aussi large </a:t>
            </a:r>
            <a:br>
              <a:rPr lang="fr-CA" sz="3200" b="0" noProof="0" dirty="0">
                <a:solidFill>
                  <a:srgbClr val="0070C0"/>
                </a:solidFill>
                <a:latin typeface="Poppins" panose="00000500000000000000" pitchFamily="2" charset="0"/>
                <a:cs typeface="Poppins" panose="00000500000000000000" pitchFamily="2" charset="0"/>
              </a:rPr>
            </a:br>
            <a:r>
              <a:rPr lang="fr-CA" sz="3200" b="0" noProof="0" dirty="0">
                <a:solidFill>
                  <a:srgbClr val="0070C0"/>
                </a:solidFill>
                <a:latin typeface="Poppins" panose="00000500000000000000" pitchFamily="2" charset="0"/>
                <a:cs typeface="Poppins" panose="00000500000000000000" pitchFamily="2" charset="0"/>
              </a:rPr>
              <a:t>que possible​</a:t>
            </a:r>
          </a:p>
        </p:txBody>
      </p:sp>
      <p:pic>
        <p:nvPicPr>
          <p:cNvPr id="9" name="Picture 8" descr="Teacher and group of students posing for a photo in high school hallway">
            <a:extLst>
              <a:ext uri="{FF2B5EF4-FFF2-40B4-BE49-F238E27FC236}">
                <a16:creationId xmlns:a16="http://schemas.microsoft.com/office/drawing/2014/main" id="{493167AC-3F90-9442-B1F4-0765E7B4E327}"/>
              </a:ext>
            </a:extLst>
          </p:cNvPr>
          <p:cNvPicPr>
            <a:picLocks noChangeAspect="1"/>
          </p:cNvPicPr>
          <p:nvPr/>
        </p:nvPicPr>
        <p:blipFill>
          <a:blip r:embed="rId3"/>
          <a:stretch>
            <a:fillRect/>
          </a:stretch>
        </p:blipFill>
        <p:spPr>
          <a:xfrm>
            <a:off x="6314460" y="1754009"/>
            <a:ext cx="5084180" cy="3152191"/>
          </a:xfrm>
          <a:prstGeom prst="rect">
            <a:avLst/>
          </a:prstGeom>
        </p:spPr>
      </p:pic>
    </p:spTree>
    <p:extLst>
      <p:ext uri="{BB962C8B-B14F-4D97-AF65-F5344CB8AC3E}">
        <p14:creationId xmlns:p14="http://schemas.microsoft.com/office/powerpoint/2010/main" val="15746851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8"/>
          <p:cNvSpPr txBox="1">
            <a:spLocks noGrp="1"/>
          </p:cNvSpPr>
          <p:nvPr>
            <p:ph type="title" idx="4294967295"/>
          </p:nvPr>
        </p:nvSpPr>
        <p:spPr>
          <a:xfrm>
            <a:off x="3488723" y="1009878"/>
            <a:ext cx="8469086" cy="2176462"/>
          </a:xfrm>
          <a:prstGeom prst="rect">
            <a:avLst/>
          </a:prstGeom>
          <a:noFill/>
          <a:ln>
            <a:noFill/>
          </a:ln>
        </p:spPr>
        <p:txBody>
          <a:bodyPr spcFirstLastPara="1" vert="horz" wrap="square" lIns="91425" tIns="45700" rIns="91425" bIns="45700" rtlCol="0" anchor="ctr" anchorCtr="0">
            <a:normAutofit/>
          </a:bodyPr>
          <a:lstStyle/>
          <a:p>
            <a:pPr>
              <a:lnSpc>
                <a:spcPct val="90000"/>
              </a:lnSpc>
            </a:pPr>
            <a:r>
              <a:rPr lang="fr-CA" sz="5400" noProof="0" dirty="0">
                <a:solidFill>
                  <a:schemeClr val="bg1"/>
                </a:solidFill>
                <a:latin typeface="Century Gothic"/>
                <a:cs typeface="Calibri"/>
              </a:rPr>
              <a:t>Parcours rapide</a:t>
            </a:r>
            <a:endParaRPr lang="fr-CA" noProof="0" dirty="0"/>
          </a:p>
        </p:txBody>
      </p:sp>
    </p:spTree>
    <p:extLst>
      <p:ext uri="{BB962C8B-B14F-4D97-AF65-F5344CB8AC3E}">
        <p14:creationId xmlns:p14="http://schemas.microsoft.com/office/powerpoint/2010/main" val="167205926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fr-CA" sz="8900" b="1" noProof="0" dirty="0">
                <a:solidFill>
                  <a:srgbClr val="1D73BC"/>
                </a:solidFill>
              </a:rPr>
              <a:t>Connaître les faits</a:t>
            </a:r>
          </a:p>
        </p:txBody>
      </p:sp>
    </p:spTree>
    <p:extLst>
      <p:ext uri="{BB962C8B-B14F-4D97-AF65-F5344CB8AC3E}">
        <p14:creationId xmlns:p14="http://schemas.microsoft.com/office/powerpoint/2010/main" val="234814258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p:txBody>
          <a:bodyPr/>
          <a:lstStyle/>
          <a:p>
            <a:r>
              <a:rPr lang="fr-CA" b="1" noProof="0" dirty="0"/>
              <a:t>Essayez-le</a:t>
            </a:r>
          </a:p>
        </p:txBody>
      </p:sp>
      <p:pic>
        <p:nvPicPr>
          <p:cNvPr id="3" name="Online Media 2" descr="Vidéo avec lien cliquable. Titre : Profils des élèves">
            <a:hlinkClick r:id="" action="ppaction://media"/>
            <a:extLst>
              <a:ext uri="{FF2B5EF4-FFF2-40B4-BE49-F238E27FC236}">
                <a16:creationId xmlns:a16="http://schemas.microsoft.com/office/drawing/2014/main" id="{92EAA71D-ACAB-FBA9-6331-1A06B9C67E3D}"/>
              </a:ext>
            </a:extLst>
          </p:cNvPr>
          <p:cNvPicPr>
            <a:picLocks noRot="1" noChangeAspect="1"/>
          </p:cNvPicPr>
          <p:nvPr>
            <a:videoFile r:link="rId1"/>
          </p:nvPr>
        </p:nvPicPr>
        <p:blipFill>
          <a:blip r:embed="rId4"/>
          <a:srcRect/>
          <a:stretch/>
        </p:blipFill>
        <p:spPr>
          <a:xfrm>
            <a:off x="2076989" y="1576913"/>
            <a:ext cx="8254356" cy="4643075"/>
          </a:xfrm>
          <a:prstGeom prst="rect">
            <a:avLst/>
          </a:prstGeom>
        </p:spPr>
      </p:pic>
    </p:spTree>
    <p:extLst>
      <p:ext uri="{BB962C8B-B14F-4D97-AF65-F5344CB8AC3E}">
        <p14:creationId xmlns:p14="http://schemas.microsoft.com/office/powerpoint/2010/main" val="22897873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fr-CA" sz="8900" b="1" noProof="0" dirty="0">
                <a:solidFill>
                  <a:srgbClr val="1D73BC"/>
                </a:solidFill>
              </a:rPr>
              <a:t>Se connaître</a:t>
            </a:r>
          </a:p>
        </p:txBody>
      </p:sp>
    </p:spTree>
    <p:extLst>
      <p:ext uri="{BB962C8B-B14F-4D97-AF65-F5344CB8AC3E}">
        <p14:creationId xmlns:p14="http://schemas.microsoft.com/office/powerpoint/2010/main" val="287444840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p:txBody>
          <a:bodyPr/>
          <a:lstStyle/>
          <a:p>
            <a:r>
              <a:rPr lang="fr-CA" b="1" noProof="0" dirty="0">
                <a:latin typeface="Poppins" panose="00000500000000000000" pitchFamily="2" charset="0"/>
                <a:cs typeface="Poppins" panose="00000500000000000000" pitchFamily="2" charset="0"/>
              </a:rPr>
              <a:t>Essayez-le</a:t>
            </a:r>
          </a:p>
        </p:txBody>
      </p:sp>
      <p:sp>
        <p:nvSpPr>
          <p:cNvPr id="4" name="Google Shape;72;p13">
            <a:extLst>
              <a:ext uri="{FF2B5EF4-FFF2-40B4-BE49-F238E27FC236}">
                <a16:creationId xmlns:a16="http://schemas.microsoft.com/office/drawing/2014/main" id="{1110BC32-334E-4D05-8AA8-8A0209EE24D3}"/>
              </a:ext>
            </a:extLst>
          </p:cNvPr>
          <p:cNvSpPr txBox="1">
            <a:spLocks/>
          </p:cNvSpPr>
          <p:nvPr/>
        </p:nvSpPr>
        <p:spPr>
          <a:xfrm>
            <a:off x="1072367" y="1168436"/>
            <a:ext cx="9754658" cy="1844400"/>
          </a:xfrm>
          <a:prstGeom prst="rect">
            <a:avLst/>
          </a:prstGeom>
          <a:noFill/>
          <a:ln>
            <a:noFill/>
          </a:ln>
        </p:spPr>
        <p:txBody>
          <a:bodyPr spcFirstLastPara="1" vert="horz" wrap="square" lIns="0" tIns="0" rIns="0" bIns="0" rtlCol="0" anchor="b" anchorCtr="0">
            <a:noAutofit/>
          </a:bodyPr>
          <a:lstStyle>
            <a:lvl1pPr lvl="0" algn="l" rtl="0">
              <a:lnSpc>
                <a:spcPct val="90000"/>
              </a:lnSpc>
              <a:spcBef>
                <a:spcPts val="0"/>
              </a:spcBef>
              <a:spcAft>
                <a:spcPts val="0"/>
              </a:spcAft>
              <a:buClr>
                <a:srgbClr val="40008D"/>
              </a:buClr>
              <a:buSzPts val="1100"/>
              <a:buFont typeface="Poppins"/>
              <a:buNone/>
              <a:defRPr sz="4400" b="1" i="0" u="none">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pPr algn="ctr"/>
            <a:r>
              <a:rPr lang="fr-CA" sz="4667" kern="0" dirty="0">
                <a:solidFill>
                  <a:srgbClr val="007FAD"/>
                </a:solidFill>
                <a:latin typeface="Poppins" panose="00000500000000000000" pitchFamily="2" charset="0"/>
                <a:cs typeface="Poppins" panose="00000500000000000000" pitchFamily="2" charset="0"/>
              </a:rPr>
              <a:t>La santé mentale et le bien-être des élèves de l’Ontario</a:t>
            </a:r>
            <a:endParaRPr lang="en-US" sz="4667" kern="0">
              <a:solidFill>
                <a:srgbClr val="007FAD"/>
              </a:solidFill>
              <a:latin typeface="Poppins" panose="00000500000000000000" pitchFamily="2" charset="0"/>
              <a:cs typeface="Poppins" panose="00000500000000000000" pitchFamily="2" charset="0"/>
            </a:endParaRPr>
          </a:p>
        </p:txBody>
      </p:sp>
      <p:sp>
        <p:nvSpPr>
          <p:cNvPr id="5" name="Google Shape;73;p13">
            <a:extLst>
              <a:ext uri="{FF2B5EF4-FFF2-40B4-BE49-F238E27FC236}">
                <a16:creationId xmlns:a16="http://schemas.microsoft.com/office/drawing/2014/main" id="{878D244B-58F5-4BCE-ACA2-3C61F9CDE78A}"/>
              </a:ext>
            </a:extLst>
          </p:cNvPr>
          <p:cNvSpPr txBox="1">
            <a:spLocks/>
          </p:cNvSpPr>
          <p:nvPr/>
        </p:nvSpPr>
        <p:spPr>
          <a:xfrm>
            <a:off x="1072367" y="3051702"/>
            <a:ext cx="9754658" cy="1655600"/>
          </a:xfrm>
          <a:prstGeom prst="rect">
            <a:avLst/>
          </a:prstGeom>
          <a:noFill/>
          <a:ln>
            <a:noFill/>
          </a:ln>
        </p:spPr>
        <p:txBody>
          <a:bodyPr spcFirstLastPara="1" vert="horz" wrap="square" lIns="0" tIns="45700" rIns="0" bIns="45700" rtlCol="0" anchor="t" anchorCtr="0">
            <a:noAutofit/>
          </a:bodyPr>
          <a:lstStyle>
            <a:lvl1pPr marL="609585" lvl="0" indent="-507987" algn="l" rtl="0">
              <a:lnSpc>
                <a:spcPct val="113000"/>
              </a:lnSpc>
              <a:spcBef>
                <a:spcPts val="667"/>
              </a:spcBef>
              <a:spcAft>
                <a:spcPts val="0"/>
              </a:spcAft>
              <a:buClr>
                <a:schemeClr val="dk1"/>
              </a:buClr>
              <a:buSzPts val="2400"/>
              <a:buFont typeface="Roboto"/>
              <a:buChar char="•"/>
              <a:defRPr sz="3196" b="1" i="0">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sz="2930" b="1" i="0">
                <a:solidFill>
                  <a:schemeClr val="tx1"/>
                </a:solidFill>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sz="2397" b="1" i="0">
                <a:solidFill>
                  <a:schemeClr val="tx1"/>
                </a:solidFill>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sz="2397" b="1" i="0">
                <a:solidFill>
                  <a:schemeClr val="tx1"/>
                </a:solidFill>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sz="2397" b="1" i="0">
                <a:solidFill>
                  <a:schemeClr val="tx1"/>
                </a:solidFill>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pPr marL="0" indent="0" algn="ctr">
              <a:buNone/>
            </a:pPr>
            <a:r>
              <a:rPr lang="fr-CA" sz="3150" kern="0" dirty="0">
                <a:latin typeface="Poppins" panose="00000500000000000000" pitchFamily="2" charset="0"/>
                <a:cs typeface="Poppins" panose="00000500000000000000" pitchFamily="2" charset="0"/>
              </a:rPr>
              <a:t>Cliquez sur la case qui contient la </a:t>
            </a:r>
            <a:br>
              <a:rPr lang="fr-CA" sz="3150" kern="0" dirty="0">
                <a:latin typeface="Poppins" panose="00000500000000000000" pitchFamily="2" charset="0"/>
                <a:cs typeface="Poppins" panose="00000500000000000000" pitchFamily="2" charset="0"/>
              </a:rPr>
            </a:br>
            <a:r>
              <a:rPr lang="fr-CA" sz="3150" kern="0" dirty="0">
                <a:latin typeface="Poppins" panose="00000500000000000000" pitchFamily="2" charset="0"/>
                <a:cs typeface="Poppins" panose="00000500000000000000" pitchFamily="2" charset="0"/>
              </a:rPr>
              <a:t>meilleure réponse.</a:t>
            </a:r>
          </a:p>
          <a:p>
            <a:pPr marL="0" indent="0" algn="ctr">
              <a:buNone/>
            </a:pPr>
            <a:endParaRPr lang="fr-CA" sz="3150" kern="0" dirty="0">
              <a:latin typeface="Poppins" panose="00000500000000000000" pitchFamily="2" charset="0"/>
              <a:cs typeface="Poppins" panose="00000500000000000000" pitchFamily="2" charset="0"/>
            </a:endParaRPr>
          </a:p>
        </p:txBody>
      </p:sp>
      <p:sp>
        <p:nvSpPr>
          <p:cNvPr id="6" name="Google Shape;74;p13">
            <a:hlinkClick r:id="" action="ppaction://noaction"/>
            <a:extLst>
              <a:ext uri="{FF2B5EF4-FFF2-40B4-BE49-F238E27FC236}">
                <a16:creationId xmlns:a16="http://schemas.microsoft.com/office/drawing/2014/main" id="{85684CCF-A1F1-48B0-9E0E-50FC08130BFE}"/>
              </a:ext>
            </a:extLst>
          </p:cNvPr>
          <p:cNvSpPr/>
          <p:nvPr/>
        </p:nvSpPr>
        <p:spPr>
          <a:xfrm>
            <a:off x="4088461" y="4349019"/>
            <a:ext cx="3722469" cy="1766548"/>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2400"/>
            </a:pPr>
            <a:r>
              <a:rPr lang="fr-CA" sz="3200" dirty="0">
                <a:solidFill>
                  <a:srgbClr val="000000"/>
                </a:solidFill>
                <a:latin typeface="Poppins" panose="00000500000000000000" pitchFamily="2" charset="0"/>
                <a:ea typeface="Roboto"/>
                <a:cs typeface="Poppins" panose="00000500000000000000" pitchFamily="2" charset="0"/>
                <a:sym typeface="Roboto"/>
              </a:rPr>
              <a:t>Cliquez ici pour commencer.</a:t>
            </a:r>
          </a:p>
        </p:txBody>
      </p:sp>
    </p:spTree>
    <p:extLst>
      <p:ext uri="{BB962C8B-B14F-4D97-AF65-F5344CB8AC3E}">
        <p14:creationId xmlns:p14="http://schemas.microsoft.com/office/powerpoint/2010/main" val="367008943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2"/>
          <p:cNvSpPr txBox="1">
            <a:spLocks noGrp="1"/>
          </p:cNvSpPr>
          <p:nvPr>
            <p:ph type="title"/>
          </p:nvPr>
        </p:nvSpPr>
        <p:spPr>
          <a:xfrm>
            <a:off x="624333" y="839667"/>
            <a:ext cx="11018800" cy="651600"/>
          </a:xfrm>
          <a:prstGeom prst="rect">
            <a:avLst/>
          </a:prstGeom>
          <a:noFill/>
          <a:ln>
            <a:noFill/>
          </a:ln>
        </p:spPr>
        <p:txBody>
          <a:bodyPr spcFirstLastPara="1" vert="horz" wrap="square" lIns="0" tIns="0" rIns="0" bIns="0" rtlCol="0" anchor="t" anchorCtr="0">
            <a:noAutofit/>
          </a:bodyPr>
          <a:lstStyle/>
          <a:p>
            <a:pPr algn="ctr">
              <a:lnSpc>
                <a:spcPct val="115000"/>
              </a:lnSpc>
              <a:buClr>
                <a:schemeClr val="dk1"/>
              </a:buClr>
            </a:pPr>
            <a:r>
              <a:rPr lang="fr-CA" sz="4900" noProof="0" dirty="0">
                <a:solidFill>
                  <a:schemeClr val="dk1"/>
                </a:solidFill>
                <a:latin typeface="Poppins" panose="00000500000000000000" pitchFamily="2" charset="0"/>
                <a:cs typeface="Poppins" panose="00000500000000000000" pitchFamily="2" charset="0"/>
                <a:sym typeface="Poppins"/>
              </a:rPr>
              <a:t>Combien d’élèves estiment avoir une bonne capacité à faire face aux problèmes?</a:t>
            </a:r>
          </a:p>
        </p:txBody>
      </p:sp>
      <p:sp>
        <p:nvSpPr>
          <p:cNvPr id="240" name="Google Shape;240;p32">
            <a:hlinkClick r:id="" action="ppaction://noaction"/>
          </p:cNvPr>
          <p:cNvSpPr/>
          <p:nvPr/>
        </p:nvSpPr>
        <p:spPr>
          <a:xfrm>
            <a:off x="548833" y="4064733"/>
            <a:ext cx="2621600" cy="1302000"/>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34 %</a:t>
            </a:r>
          </a:p>
        </p:txBody>
      </p:sp>
      <p:sp>
        <p:nvSpPr>
          <p:cNvPr id="241" name="Google Shape;241;p32">
            <a:hlinkClick r:id="" action="ppaction://noaction"/>
          </p:cNvPr>
          <p:cNvSpPr/>
          <p:nvPr/>
        </p:nvSpPr>
        <p:spPr>
          <a:xfrm>
            <a:off x="3373067" y="4064733"/>
            <a:ext cx="2621600" cy="1302000"/>
          </a:xfrm>
          <a:prstGeom prst="roundRect">
            <a:avLst>
              <a:gd name="adj" fmla="val 16667"/>
            </a:avLst>
          </a:prstGeom>
          <a:solidFill>
            <a:srgbClr val="FFFFFF"/>
          </a:solidFill>
          <a:ln w="76200" cap="flat" cmpd="sng">
            <a:solidFill>
              <a:srgbClr val="00A3E0"/>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54 %</a:t>
            </a:r>
          </a:p>
        </p:txBody>
      </p:sp>
      <p:sp>
        <p:nvSpPr>
          <p:cNvPr id="242" name="Google Shape;242;p32">
            <a:hlinkClick r:id="" action="ppaction://noaction"/>
          </p:cNvPr>
          <p:cNvSpPr/>
          <p:nvPr/>
        </p:nvSpPr>
        <p:spPr>
          <a:xfrm>
            <a:off x="6197300" y="4064733"/>
            <a:ext cx="2621600" cy="1302000"/>
          </a:xfrm>
          <a:prstGeom prst="roundRect">
            <a:avLst>
              <a:gd name="adj" fmla="val 16667"/>
            </a:avLst>
          </a:prstGeom>
          <a:solidFill>
            <a:srgbClr val="FFFFFF"/>
          </a:solidFill>
          <a:ln w="76200" cap="flat" cmpd="sng">
            <a:solidFill>
              <a:srgbClr val="78BE20"/>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21 %</a:t>
            </a:r>
          </a:p>
        </p:txBody>
      </p:sp>
      <p:sp>
        <p:nvSpPr>
          <p:cNvPr id="243" name="Google Shape;243;p32">
            <a:hlinkClick r:id="" action="ppaction://noaction"/>
          </p:cNvPr>
          <p:cNvSpPr/>
          <p:nvPr/>
        </p:nvSpPr>
        <p:spPr>
          <a:xfrm>
            <a:off x="9021533" y="4057700"/>
            <a:ext cx="2621600" cy="1302000"/>
          </a:xfrm>
          <a:prstGeom prst="roundRect">
            <a:avLst>
              <a:gd name="adj" fmla="val 16667"/>
            </a:avLst>
          </a:prstGeom>
          <a:solidFill>
            <a:srgbClr val="FFFFFF"/>
          </a:solidFill>
          <a:ln w="7620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72 %</a:t>
            </a:r>
          </a:p>
        </p:txBody>
      </p:sp>
    </p:spTree>
    <p:extLst>
      <p:ext uri="{BB962C8B-B14F-4D97-AF65-F5344CB8AC3E}">
        <p14:creationId xmlns:p14="http://schemas.microsoft.com/office/powerpoint/2010/main" val="218265800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3"/>
          <p:cNvSpPr txBox="1">
            <a:spLocks noGrp="1"/>
          </p:cNvSpPr>
          <p:nvPr>
            <p:ph type="title"/>
          </p:nvPr>
        </p:nvSpPr>
        <p:spPr>
          <a:xfrm>
            <a:off x="624427" y="742432"/>
            <a:ext cx="11018800" cy="1072299"/>
          </a:xfrm>
          <a:prstGeom prst="rect">
            <a:avLst/>
          </a:prstGeom>
          <a:noFill/>
          <a:ln>
            <a:noFill/>
          </a:ln>
        </p:spPr>
        <p:txBody>
          <a:bodyPr spcFirstLastPara="1" vert="horz" wrap="square" lIns="0" tIns="0" rIns="0" bIns="0" rtlCol="0" anchor="t" anchorCtr="0">
            <a:noAutofit/>
          </a:bodyPr>
          <a:lstStyle/>
          <a:p>
            <a:pPr algn="ctr"/>
            <a:r>
              <a:rPr lang="fr-CA" sz="3450" b="0" noProof="0" dirty="0">
                <a:solidFill>
                  <a:schemeClr val="dk1"/>
                </a:solidFill>
                <a:latin typeface="Poppins" panose="00000500000000000000" pitchFamily="2" charset="0"/>
                <a:cs typeface="Poppins" panose="00000500000000000000" pitchFamily="2" charset="0"/>
                <a:sym typeface="Poppins"/>
              </a:rPr>
              <a:t>Combien d’élèves estiment avoir une bonne capacité à faire face aux problèmes?</a:t>
            </a:r>
            <a:endParaRPr lang="fr-CA" sz="3450" b="0" noProof="0" dirty="0">
              <a:solidFill>
                <a:schemeClr val="dk1"/>
              </a:solidFill>
              <a:latin typeface="Poppins" panose="00000500000000000000" pitchFamily="2" charset="0"/>
              <a:cs typeface="Poppins" panose="00000500000000000000" pitchFamily="2" charset="0"/>
            </a:endParaRPr>
          </a:p>
        </p:txBody>
      </p:sp>
      <p:sp>
        <p:nvSpPr>
          <p:cNvPr id="249" name="Google Shape;249;p33"/>
          <p:cNvSpPr/>
          <p:nvPr/>
        </p:nvSpPr>
        <p:spPr>
          <a:xfrm>
            <a:off x="3297701" y="2778000"/>
            <a:ext cx="2621600" cy="1302000"/>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34%</a:t>
            </a:r>
          </a:p>
        </p:txBody>
      </p:sp>
      <p:sp>
        <p:nvSpPr>
          <p:cNvPr id="250" name="Google Shape;250;p33"/>
          <p:cNvSpPr txBox="1"/>
          <p:nvPr/>
        </p:nvSpPr>
        <p:spPr>
          <a:xfrm>
            <a:off x="6272699" y="2987801"/>
            <a:ext cx="2621599" cy="882189"/>
          </a:xfrm>
          <a:prstGeom prst="rect">
            <a:avLst/>
          </a:prstGeom>
          <a:noFill/>
          <a:ln>
            <a:noFill/>
          </a:ln>
        </p:spPr>
        <p:txBody>
          <a:bodyPr spcFirstLastPara="1" wrap="square" lIns="121900" tIns="121900" rIns="121900" bIns="121900" anchor="t" anchorCtr="0">
            <a:spAutoFit/>
          </a:bodyPr>
          <a:lstStyle/>
          <a:p>
            <a:pPr>
              <a:buClr>
                <a:srgbClr val="000000"/>
              </a:buClr>
              <a:buSzPts val="3100"/>
            </a:pPr>
            <a:r>
              <a:rPr lang="fr-CA" sz="4133" b="1" dirty="0">
                <a:solidFill>
                  <a:srgbClr val="000000"/>
                </a:solidFill>
                <a:latin typeface="Poppins" panose="00000500000000000000" pitchFamily="2" charset="0"/>
                <a:ea typeface="Roboto"/>
                <a:cs typeface="Poppins" panose="00000500000000000000" pitchFamily="2" charset="0"/>
                <a:sym typeface="Roboto"/>
              </a:rPr>
              <a:t>Correct!</a:t>
            </a:r>
            <a:endParaRPr lang="fr-CA" sz="3467" b="1" dirty="0">
              <a:solidFill>
                <a:srgbClr val="000000"/>
              </a:solidFill>
              <a:latin typeface="Poppins" panose="00000500000000000000" pitchFamily="2" charset="0"/>
              <a:ea typeface="Roboto"/>
              <a:cs typeface="Poppins" panose="00000500000000000000" pitchFamily="2" charset="0"/>
              <a:sym typeface="Roboto"/>
            </a:endParaRPr>
          </a:p>
        </p:txBody>
      </p:sp>
      <p:sp>
        <p:nvSpPr>
          <p:cNvPr id="251" name="Google Shape;251;p33"/>
          <p:cNvSpPr txBox="1"/>
          <p:nvPr/>
        </p:nvSpPr>
        <p:spPr>
          <a:xfrm>
            <a:off x="627953" y="4515333"/>
            <a:ext cx="10878586" cy="2092840"/>
          </a:xfrm>
          <a:prstGeom prst="rect">
            <a:avLst/>
          </a:prstGeom>
          <a:noFill/>
          <a:ln>
            <a:noFill/>
          </a:ln>
        </p:spPr>
        <p:txBody>
          <a:bodyPr spcFirstLastPara="1" wrap="square" lIns="121900" tIns="121900" rIns="121900" bIns="121900" anchor="t" anchorCtr="0">
            <a:spAutoFit/>
          </a:bodyPr>
          <a:lstStyle/>
          <a:p>
            <a:pPr algn="ctr"/>
            <a:r>
              <a:rPr lang="en-CA" sz="2400" dirty="0">
                <a:latin typeface="Poppins" panose="00000500000000000000" pitchFamily="2" charset="0"/>
                <a:ea typeface="+mn-lt"/>
                <a:cs typeface="Poppins" panose="00000500000000000000" pitchFamily="2" charset="0"/>
                <a:sym typeface="Roboto"/>
              </a:rPr>
              <a:t>34 % </a:t>
            </a:r>
            <a:r>
              <a:rPr lang="fr-CA" sz="2400" dirty="0">
                <a:latin typeface="Poppins" panose="00000500000000000000" pitchFamily="2" charset="0"/>
                <a:ea typeface="+mn-lt"/>
                <a:cs typeface="Poppins" panose="00000500000000000000" pitchFamily="2" charset="0"/>
                <a:sym typeface="Roboto"/>
              </a:rPr>
              <a:t>des élèves ont estimé que leur capacité à faire face à des problèmes inattendus et difficiles était excellente ou très bonne. </a:t>
            </a:r>
            <a:br>
              <a:rPr lang="fr-CA" sz="2400" dirty="0">
                <a:latin typeface="Poppins" panose="00000500000000000000" pitchFamily="2" charset="0"/>
                <a:ea typeface="+mn-lt"/>
                <a:cs typeface="Poppins" panose="00000500000000000000" pitchFamily="2" charset="0"/>
                <a:sym typeface="Roboto"/>
              </a:rPr>
            </a:br>
            <a:r>
              <a:rPr lang="fr-CA" sz="2400" dirty="0">
                <a:latin typeface="Poppins" panose="00000500000000000000" pitchFamily="2" charset="0"/>
                <a:ea typeface="+mn-lt"/>
                <a:cs typeface="Poppins" panose="00000500000000000000" pitchFamily="2" charset="0"/>
                <a:sym typeface="Roboto"/>
              </a:rPr>
              <a:t>Et 34 % d’entre eux ont déclaré que leur capacité à y faire face était moyenne ou faible.</a:t>
            </a:r>
            <a:endParaRPr lang="en" sz="2400" dirty="0">
              <a:latin typeface="Poppins" panose="00000500000000000000" pitchFamily="2" charset="0"/>
              <a:ea typeface="+mn-lt"/>
              <a:cs typeface="Poppins" panose="00000500000000000000" pitchFamily="2" charset="0"/>
            </a:endParaRPr>
          </a:p>
          <a:p>
            <a:pPr algn="ctr"/>
            <a:br>
              <a:rPr lang="en-US" sz="1200" dirty="0">
                <a:latin typeface="Poppins" panose="00000500000000000000" pitchFamily="2" charset="0"/>
                <a:cs typeface="Poppins" panose="00000500000000000000" pitchFamily="2" charset="0"/>
                <a:sym typeface="Roboto"/>
              </a:rPr>
            </a:br>
            <a:endParaRPr lang="en-US" sz="1200" dirty="0">
              <a:latin typeface="Poppins" panose="00000500000000000000" pitchFamily="2" charset="0"/>
              <a:cs typeface="Poppins" panose="00000500000000000000" pitchFamily="2" charset="0"/>
            </a:endParaRPr>
          </a:p>
        </p:txBody>
      </p:sp>
      <p:sp>
        <p:nvSpPr>
          <p:cNvPr id="252" name="Google Shape;252;p33">
            <a:hlinkClick r:id="" action="ppaction://noaction"/>
          </p:cNvPr>
          <p:cNvSpPr/>
          <p:nvPr/>
        </p:nvSpPr>
        <p:spPr>
          <a:xfrm>
            <a:off x="11050233" y="6023433"/>
            <a:ext cx="1074000" cy="754800"/>
          </a:xfrm>
          <a:prstGeom prst="rightArrow">
            <a:avLst>
              <a:gd name="adj1" fmla="val 50000"/>
              <a:gd name="adj2" fmla="val 50000"/>
            </a:avLst>
          </a:prstGeom>
          <a:solidFill>
            <a:srgbClr val="007FAD"/>
          </a:solidFill>
          <a:ln w="9525" cap="flat" cmpd="sng">
            <a:solidFill>
              <a:srgbClr val="00A3DE"/>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r>
              <a:rPr lang="fr-CA" sz="1200" b="1" u="sng" dirty="0">
                <a:solidFill>
                  <a:srgbClr val="FFFFFF"/>
                </a:solidFill>
                <a:latin typeface="Poppins" panose="00000500000000000000" pitchFamily="2" charset="0"/>
                <a:ea typeface="Arial"/>
                <a:cs typeface="Poppins" panose="00000500000000000000" pitchFamily="2" charset="0"/>
                <a:sym typeface="Arial"/>
              </a:rPr>
              <a:t>Suivant</a:t>
            </a:r>
          </a:p>
        </p:txBody>
      </p:sp>
    </p:spTree>
    <p:extLst>
      <p:ext uri="{BB962C8B-B14F-4D97-AF65-F5344CB8AC3E}">
        <p14:creationId xmlns:p14="http://schemas.microsoft.com/office/powerpoint/2010/main" val="25142337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4"/>
          <p:cNvSpPr txBox="1">
            <a:spLocks noGrp="1"/>
          </p:cNvSpPr>
          <p:nvPr>
            <p:ph type="title"/>
          </p:nvPr>
        </p:nvSpPr>
        <p:spPr>
          <a:xfrm>
            <a:off x="612200" y="747885"/>
            <a:ext cx="11018800" cy="1098896"/>
          </a:xfrm>
          <a:prstGeom prst="rect">
            <a:avLst/>
          </a:prstGeom>
          <a:noFill/>
          <a:ln>
            <a:noFill/>
          </a:ln>
        </p:spPr>
        <p:txBody>
          <a:bodyPr spcFirstLastPara="1" vert="horz" wrap="square" lIns="0" tIns="0" rIns="0" bIns="0" rtlCol="0" anchor="t" anchorCtr="0">
            <a:noAutofit/>
          </a:bodyPr>
          <a:lstStyle/>
          <a:p>
            <a:pPr algn="ctr"/>
            <a:r>
              <a:rPr lang="fr-CA" sz="3450" b="0" noProof="0" dirty="0">
                <a:solidFill>
                  <a:schemeClr val="tx1"/>
                </a:solidFill>
                <a:latin typeface="Poppins" panose="00000500000000000000" pitchFamily="2" charset="0"/>
                <a:cs typeface="Poppins" panose="00000500000000000000" pitchFamily="2" charset="0"/>
                <a:sym typeface="Poppins"/>
              </a:rPr>
              <a:t>Combien d’élèves estiment avoir une bonne capacité à faire face aux problèmes?</a:t>
            </a:r>
            <a:endParaRPr lang="fr-CA" sz="3450" b="0" noProof="0" dirty="0">
              <a:solidFill>
                <a:schemeClr val="tx1"/>
              </a:solidFill>
              <a:latin typeface="Poppins" panose="00000500000000000000" pitchFamily="2" charset="0"/>
              <a:cs typeface="Poppins" panose="00000500000000000000" pitchFamily="2" charset="0"/>
            </a:endParaRPr>
          </a:p>
        </p:txBody>
      </p:sp>
      <p:sp>
        <p:nvSpPr>
          <p:cNvPr id="258" name="Google Shape;258;p34"/>
          <p:cNvSpPr txBox="1"/>
          <p:nvPr/>
        </p:nvSpPr>
        <p:spPr>
          <a:xfrm>
            <a:off x="387117" y="2580931"/>
            <a:ext cx="8331200" cy="1354176"/>
          </a:xfrm>
          <a:prstGeom prst="rect">
            <a:avLst/>
          </a:prstGeom>
          <a:noFill/>
          <a:ln>
            <a:noFill/>
          </a:ln>
        </p:spPr>
        <p:txBody>
          <a:bodyPr spcFirstLastPara="1" wrap="square" lIns="121900" tIns="121900" rIns="121900" bIns="121900" anchor="t" anchorCtr="0">
            <a:spAutoFit/>
          </a:bodyPr>
          <a:lstStyle/>
          <a:p>
            <a:pPr algn="r">
              <a:buClr>
                <a:srgbClr val="000000"/>
              </a:buClr>
              <a:buSzPts val="3100"/>
            </a:pPr>
            <a:r>
              <a:rPr lang="fr-CA" sz="3600" b="1" dirty="0">
                <a:solidFill>
                  <a:srgbClr val="000000"/>
                </a:solidFill>
                <a:latin typeface="Poppins" panose="00000500000000000000" pitchFamily="2" charset="0"/>
                <a:ea typeface="Roboto"/>
                <a:cs typeface="Poppins" panose="00000500000000000000" pitchFamily="2" charset="0"/>
                <a:sym typeface="Roboto"/>
              </a:rPr>
              <a:t>Pas tout à fait! </a:t>
            </a:r>
            <a:br>
              <a:rPr lang="fr-CA" sz="3600" b="1" dirty="0">
                <a:solidFill>
                  <a:srgbClr val="000000"/>
                </a:solidFill>
                <a:latin typeface="Poppins" panose="00000500000000000000" pitchFamily="2" charset="0"/>
                <a:ea typeface="Roboto"/>
                <a:cs typeface="Poppins" panose="00000500000000000000" pitchFamily="2" charset="0"/>
                <a:sym typeface="Roboto"/>
              </a:rPr>
            </a:br>
            <a:r>
              <a:rPr lang="fr-CA" sz="3600" b="1" dirty="0">
                <a:solidFill>
                  <a:srgbClr val="000000"/>
                </a:solidFill>
                <a:latin typeface="Poppins" panose="00000500000000000000" pitchFamily="2" charset="0"/>
                <a:ea typeface="Roboto"/>
                <a:cs typeface="Poppins" panose="00000500000000000000" pitchFamily="2" charset="0"/>
                <a:sym typeface="Roboto"/>
              </a:rPr>
              <a:t>La bonne réponse est…</a:t>
            </a:r>
          </a:p>
        </p:txBody>
      </p:sp>
      <p:sp>
        <p:nvSpPr>
          <p:cNvPr id="259" name="Google Shape;259;p34"/>
          <p:cNvSpPr/>
          <p:nvPr/>
        </p:nvSpPr>
        <p:spPr>
          <a:xfrm>
            <a:off x="8943400" y="2506801"/>
            <a:ext cx="2621600" cy="1302000"/>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34%</a:t>
            </a:r>
            <a:endParaRPr lang="en" sz="4250" dirty="0">
              <a:solidFill>
                <a:srgbClr val="000000"/>
              </a:solidFill>
              <a:latin typeface="Poppins" panose="00000500000000000000" pitchFamily="2" charset="0"/>
              <a:ea typeface="Roboto"/>
              <a:cs typeface="Poppins" panose="00000500000000000000" pitchFamily="2" charset="0"/>
            </a:endParaRPr>
          </a:p>
        </p:txBody>
      </p:sp>
      <p:sp>
        <p:nvSpPr>
          <p:cNvPr id="260" name="Google Shape;260;p34"/>
          <p:cNvSpPr txBox="1"/>
          <p:nvPr/>
        </p:nvSpPr>
        <p:spPr>
          <a:xfrm>
            <a:off x="694767" y="4386602"/>
            <a:ext cx="10698800" cy="1723508"/>
          </a:xfrm>
          <a:prstGeom prst="rect">
            <a:avLst/>
          </a:prstGeom>
          <a:noFill/>
          <a:ln>
            <a:noFill/>
          </a:ln>
        </p:spPr>
        <p:txBody>
          <a:bodyPr spcFirstLastPara="1" wrap="square" lIns="121900" tIns="121900" rIns="121900" bIns="121900" anchor="t" anchorCtr="0">
            <a:spAutoFit/>
          </a:bodyPr>
          <a:lstStyle/>
          <a:p>
            <a:pPr algn="ctr"/>
            <a:r>
              <a:rPr lang="fr-CA" sz="2400" dirty="0">
                <a:latin typeface="Poppins" panose="00000500000000000000" pitchFamily="2" charset="0"/>
                <a:ea typeface="+mn-lt"/>
                <a:cs typeface="Poppins" panose="00000500000000000000" pitchFamily="2" charset="0"/>
                <a:sym typeface="Roboto"/>
              </a:rPr>
              <a:t>34 % des élèves ont estimé que leur capacité à faire face à des problèmes inattendus et difficiles était excellente ou très bonne. </a:t>
            </a:r>
            <a:br>
              <a:rPr lang="fr-CA" sz="2400" dirty="0">
                <a:latin typeface="Poppins" panose="00000500000000000000" pitchFamily="2" charset="0"/>
                <a:ea typeface="+mn-lt"/>
                <a:cs typeface="Poppins" panose="00000500000000000000" pitchFamily="2" charset="0"/>
                <a:sym typeface="Roboto"/>
              </a:rPr>
            </a:br>
            <a:r>
              <a:rPr lang="fr-CA" sz="2400" dirty="0">
                <a:latin typeface="Poppins" panose="00000500000000000000" pitchFamily="2" charset="0"/>
                <a:ea typeface="+mn-lt"/>
                <a:cs typeface="Poppins" panose="00000500000000000000" pitchFamily="2" charset="0"/>
                <a:sym typeface="Roboto"/>
              </a:rPr>
              <a:t>Et 34 % d’entre eux ont déclaré que leur capacité à y faire face était moyenne ou faible.</a:t>
            </a:r>
          </a:p>
        </p:txBody>
      </p:sp>
      <p:sp>
        <p:nvSpPr>
          <p:cNvPr id="261" name="Google Shape;261;p34">
            <a:hlinkClick r:id="" action="ppaction://noaction"/>
          </p:cNvPr>
          <p:cNvSpPr/>
          <p:nvPr/>
        </p:nvSpPr>
        <p:spPr>
          <a:xfrm>
            <a:off x="11050233" y="6023433"/>
            <a:ext cx="1074000" cy="754800"/>
          </a:xfrm>
          <a:prstGeom prst="rightArrow">
            <a:avLst>
              <a:gd name="adj1" fmla="val 50000"/>
              <a:gd name="adj2" fmla="val 50000"/>
            </a:avLst>
          </a:prstGeom>
          <a:solidFill>
            <a:srgbClr val="007FAD"/>
          </a:solidFill>
          <a:ln w="9525" cap="flat" cmpd="sng">
            <a:solidFill>
              <a:srgbClr val="00A3DE"/>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r>
              <a:rPr lang="fr-CA" sz="1200" b="1" u="sng" dirty="0">
                <a:solidFill>
                  <a:srgbClr val="FFFFFF"/>
                </a:solidFill>
                <a:latin typeface="Poppins" panose="00000500000000000000" pitchFamily="2" charset="0"/>
                <a:ea typeface="Arial"/>
                <a:cs typeface="Poppins" panose="00000500000000000000" pitchFamily="2" charset="0"/>
                <a:sym typeface="Arial"/>
              </a:rPr>
              <a:t>Suivant</a:t>
            </a:r>
          </a:p>
        </p:txBody>
      </p:sp>
    </p:spTree>
    <p:extLst>
      <p:ext uri="{BB962C8B-B14F-4D97-AF65-F5344CB8AC3E}">
        <p14:creationId xmlns:p14="http://schemas.microsoft.com/office/powerpoint/2010/main" val="255027116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fr-CA" sz="8900" b="1" noProof="0" dirty="0">
                <a:solidFill>
                  <a:srgbClr val="7F3F96"/>
                </a:solidFill>
              </a:rPr>
              <a:t>S’aider soi-même</a:t>
            </a:r>
          </a:p>
        </p:txBody>
      </p:sp>
    </p:spTree>
    <p:extLst>
      <p:ext uri="{BB962C8B-B14F-4D97-AF65-F5344CB8AC3E}">
        <p14:creationId xmlns:p14="http://schemas.microsoft.com/office/powerpoint/2010/main" val="3011519932"/>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a:xfrm>
            <a:off x="712367" y="570553"/>
            <a:ext cx="11018800" cy="651600"/>
          </a:xfrm>
        </p:spPr>
        <p:txBody>
          <a:bodyPr/>
          <a:lstStyle/>
          <a:p>
            <a:r>
              <a:rPr lang="fr-CA" b="1" noProof="0" dirty="0"/>
              <a:t>Essayez-le</a:t>
            </a:r>
          </a:p>
        </p:txBody>
      </p:sp>
      <p:pic>
        <p:nvPicPr>
          <p:cNvPr id="3" name="Online Media 2" descr="Vidéo avec lien cliquable. Titre : Les sacs à dos que nous portons">
            <a:hlinkClick r:id="" action="ppaction://media"/>
            <a:extLst>
              <a:ext uri="{FF2B5EF4-FFF2-40B4-BE49-F238E27FC236}">
                <a16:creationId xmlns:a16="http://schemas.microsoft.com/office/drawing/2014/main" id="{ABE5B0A8-EA88-2B74-D9E2-FA250766D35F}"/>
              </a:ext>
            </a:extLst>
          </p:cNvPr>
          <p:cNvPicPr>
            <a:picLocks noRot="1" noChangeAspect="1"/>
          </p:cNvPicPr>
          <p:nvPr>
            <a:videoFile r:link="rId1"/>
          </p:nvPr>
        </p:nvPicPr>
        <p:blipFill>
          <a:blip r:embed="rId4"/>
          <a:srcRect/>
          <a:stretch/>
        </p:blipFill>
        <p:spPr>
          <a:xfrm>
            <a:off x="2462628" y="1581304"/>
            <a:ext cx="7469163" cy="4201404"/>
          </a:xfrm>
          <a:prstGeom prst="rect">
            <a:avLst/>
          </a:prstGeom>
        </p:spPr>
      </p:pic>
    </p:spTree>
    <p:extLst>
      <p:ext uri="{BB962C8B-B14F-4D97-AF65-F5344CB8AC3E}">
        <p14:creationId xmlns:p14="http://schemas.microsoft.com/office/powerpoint/2010/main" val="535079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fr-CA" sz="8900" b="1" noProof="0" dirty="0">
                <a:solidFill>
                  <a:srgbClr val="7F3F96"/>
                </a:solidFill>
              </a:rPr>
              <a:t>Venir en aide à un ami</a:t>
            </a:r>
          </a:p>
        </p:txBody>
      </p:sp>
    </p:spTree>
    <p:extLst>
      <p:ext uri="{BB962C8B-B14F-4D97-AF65-F5344CB8AC3E}">
        <p14:creationId xmlns:p14="http://schemas.microsoft.com/office/powerpoint/2010/main" val="380699260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a:xfrm>
            <a:off x="712367" y="604233"/>
            <a:ext cx="11018800" cy="651600"/>
          </a:xfrm>
        </p:spPr>
        <p:txBody>
          <a:bodyPr/>
          <a:lstStyle/>
          <a:p>
            <a:r>
              <a:rPr lang="fr-CA" b="1" noProof="0" dirty="0"/>
              <a:t>Essayez-le</a:t>
            </a:r>
          </a:p>
        </p:txBody>
      </p:sp>
      <p:pic>
        <p:nvPicPr>
          <p:cNvPr id="3" name="Online Media 2" descr="Vidéo avec lien cliquable. Titre : Scénario de mise en pratique ">
            <a:hlinkClick r:id="" action="ppaction://media"/>
            <a:extLst>
              <a:ext uri="{FF2B5EF4-FFF2-40B4-BE49-F238E27FC236}">
                <a16:creationId xmlns:a16="http://schemas.microsoft.com/office/drawing/2014/main" id="{16B51D23-ED9D-51AA-4674-86A2B3F05D8F}"/>
              </a:ext>
            </a:extLst>
          </p:cNvPr>
          <p:cNvPicPr>
            <a:picLocks noRot="1" noChangeAspect="1"/>
          </p:cNvPicPr>
          <p:nvPr>
            <a:videoFile r:link="rId1"/>
          </p:nvPr>
        </p:nvPicPr>
        <p:blipFill>
          <a:blip r:embed="rId4"/>
          <a:srcRect/>
          <a:stretch/>
        </p:blipFill>
        <p:spPr>
          <a:xfrm>
            <a:off x="2053784" y="1384825"/>
            <a:ext cx="8335966" cy="4688981"/>
          </a:xfrm>
          <a:prstGeom prst="rect">
            <a:avLst/>
          </a:prstGeom>
        </p:spPr>
      </p:pic>
    </p:spTree>
    <p:extLst>
      <p:ext uri="{BB962C8B-B14F-4D97-AF65-F5344CB8AC3E}">
        <p14:creationId xmlns:p14="http://schemas.microsoft.com/office/powerpoint/2010/main" val="6825138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69E22-781A-440F-B731-DB8CEE0C1755}"/>
              </a:ext>
            </a:extLst>
          </p:cNvPr>
          <p:cNvSpPr>
            <a:spLocks noGrp="1"/>
          </p:cNvSpPr>
          <p:nvPr>
            <p:ph type="title"/>
          </p:nvPr>
        </p:nvSpPr>
        <p:spPr>
          <a:xfrm>
            <a:off x="701044" y="635453"/>
            <a:ext cx="11018800" cy="922310"/>
          </a:xfrm>
        </p:spPr>
        <p:txBody>
          <a:bodyPr/>
          <a:lstStyle/>
          <a:p>
            <a:r>
              <a:rPr lang="fr-CA" b="1" noProof="0" dirty="0">
                <a:latin typeface="Poppins" panose="00000500000000000000" pitchFamily="2" charset="0"/>
                <a:cs typeface="Poppins" panose="00000500000000000000" pitchFamily="2" charset="0"/>
              </a:rPr>
              <a:t>Prochaines étapes</a:t>
            </a:r>
            <a:endParaRPr lang="fr-CA" noProof="0" dirty="0">
              <a:latin typeface="Poppins" panose="00000500000000000000" pitchFamily="2" charset="0"/>
              <a:cs typeface="Poppins" panose="00000500000000000000" pitchFamily="2" charset="0"/>
            </a:endParaRPr>
          </a:p>
        </p:txBody>
      </p:sp>
      <p:sp>
        <p:nvSpPr>
          <p:cNvPr id="3" name="Text Placeholder 2">
            <a:extLst>
              <a:ext uri="{FF2B5EF4-FFF2-40B4-BE49-F238E27FC236}">
                <a16:creationId xmlns:a16="http://schemas.microsoft.com/office/drawing/2014/main" id="{C3909597-04CC-4E75-826A-8A55847BFE14}"/>
              </a:ext>
            </a:extLst>
          </p:cNvPr>
          <p:cNvSpPr>
            <a:spLocks noGrp="1"/>
          </p:cNvSpPr>
          <p:nvPr>
            <p:ph type="body" idx="1"/>
          </p:nvPr>
        </p:nvSpPr>
        <p:spPr>
          <a:xfrm>
            <a:off x="792156" y="1557763"/>
            <a:ext cx="10698800" cy="4703200"/>
          </a:xfrm>
        </p:spPr>
        <p:txBody>
          <a:bodyPr>
            <a:normAutofit fontScale="77500" lnSpcReduction="20000"/>
          </a:bodyPr>
          <a:lstStyle/>
          <a:p>
            <a:pPr marL="608330" indent="-456565">
              <a:lnSpc>
                <a:spcPct val="103000"/>
              </a:lnSpc>
              <a:spcBef>
                <a:spcPts val="600"/>
              </a:spcBef>
            </a:pPr>
            <a:r>
              <a:rPr lang="fr-CA" b="0" noProof="0" dirty="0">
                <a:latin typeface="Poppins" panose="00000500000000000000" pitchFamily="2" charset="0"/>
                <a:cs typeface="Poppins" panose="00000500000000000000" pitchFamily="2" charset="0"/>
              </a:rPr>
              <a:t>Comment pouvons-nous continuer à nous réunir pour la planification et le soutien?</a:t>
            </a:r>
          </a:p>
          <a:p>
            <a:pPr marL="608330" indent="-456565">
              <a:lnSpc>
                <a:spcPct val="103000"/>
              </a:lnSpc>
              <a:spcBef>
                <a:spcPts val="600"/>
              </a:spcBef>
              <a:buClr>
                <a:srgbClr val="000000"/>
              </a:buClr>
            </a:pPr>
            <a:r>
              <a:rPr lang="fr-CA" b="0" noProof="0" dirty="0">
                <a:latin typeface="Poppins" panose="00000500000000000000" pitchFamily="2" charset="0"/>
                <a:cs typeface="Poppins" panose="00000500000000000000" pitchFamily="2" charset="0"/>
              </a:rPr>
              <a:t>De quoi auriez-vous besoin pour partager ces leçons avec les élèves?</a:t>
            </a:r>
          </a:p>
          <a:p>
            <a:pPr marL="608330" indent="-456565">
              <a:lnSpc>
                <a:spcPct val="103000"/>
              </a:lnSpc>
              <a:spcBef>
                <a:spcPts val="600"/>
              </a:spcBef>
              <a:buClr>
                <a:srgbClr val="000000"/>
              </a:buClr>
            </a:pPr>
            <a:r>
              <a:rPr lang="fr-CA" b="0" noProof="0" dirty="0">
                <a:latin typeface="Poppins" panose="00000500000000000000" pitchFamily="2" charset="0"/>
                <a:cs typeface="Poppins" panose="00000500000000000000" pitchFamily="2" charset="0"/>
              </a:rPr>
              <a:t>Comment pouvons-nous déterminer le meilleur moment pour dispenser ces leçons dans notre école</a:t>
            </a:r>
          </a:p>
          <a:p>
            <a:pPr marL="608330" indent="-456565">
              <a:lnSpc>
                <a:spcPct val="103000"/>
              </a:lnSpc>
              <a:spcBef>
                <a:spcPts val="600"/>
              </a:spcBef>
              <a:buClr>
                <a:srgbClr val="000000"/>
              </a:buClr>
            </a:pPr>
            <a:r>
              <a:rPr lang="fr-CA" b="0" noProof="0" dirty="0">
                <a:latin typeface="Poppins" panose="00000500000000000000" pitchFamily="2" charset="0"/>
                <a:cs typeface="Poppins" panose="00000500000000000000" pitchFamily="2" charset="0"/>
              </a:rPr>
              <a:t>Comment pouvons-nous présenter ces leçons aux élèves de manière coordonnée?</a:t>
            </a:r>
          </a:p>
          <a:p>
            <a:pPr marL="608330" indent="-456565">
              <a:lnSpc>
                <a:spcPct val="103000"/>
              </a:lnSpc>
              <a:spcBef>
                <a:spcPts val="600"/>
              </a:spcBef>
              <a:buClr>
                <a:srgbClr val="000000"/>
              </a:buClr>
            </a:pPr>
            <a:r>
              <a:rPr lang="fr-CA" b="0" noProof="0" dirty="0">
                <a:latin typeface="Poppins" panose="00000500000000000000" pitchFamily="2" charset="0"/>
                <a:cs typeface="Poppins" panose="00000500000000000000" pitchFamily="2" charset="0"/>
              </a:rPr>
              <a:t>Comment pouvons-nous préparer les élèves à participer et créer des espaces sûrs pour ces conversations? </a:t>
            </a:r>
          </a:p>
          <a:p>
            <a:pPr marL="608330" indent="-456565">
              <a:lnSpc>
                <a:spcPct val="103000"/>
              </a:lnSpc>
              <a:spcBef>
                <a:spcPts val="600"/>
              </a:spcBef>
              <a:buClr>
                <a:srgbClr val="000000"/>
              </a:buClr>
            </a:pPr>
            <a:r>
              <a:rPr lang="fr-CA" b="0" noProof="0" dirty="0">
                <a:latin typeface="Poppins" panose="00000500000000000000" pitchFamily="2" charset="0"/>
                <a:cs typeface="Poppins" panose="00000500000000000000" pitchFamily="2" charset="0"/>
              </a:rPr>
              <a:t>Comment les leçons pourraient-elles compléter les autres apprentissages que nous proposons</a:t>
            </a:r>
          </a:p>
          <a:p>
            <a:pPr marL="608330" indent="-456565">
              <a:lnSpc>
                <a:spcPct val="103000"/>
              </a:lnSpc>
              <a:spcBef>
                <a:spcPts val="600"/>
              </a:spcBef>
              <a:buClr>
                <a:srgbClr val="000000"/>
              </a:buClr>
            </a:pPr>
            <a:r>
              <a:rPr lang="fr-CA" b="0" noProof="0" dirty="0">
                <a:latin typeface="Poppins" panose="00000500000000000000" pitchFamily="2" charset="0"/>
                <a:cs typeface="Poppins" panose="00000500000000000000" pitchFamily="2" charset="0"/>
              </a:rPr>
              <a:t>Comment pouvons-nous veiller à notre propre bien-être tout en favorisant celui de nos élèves?</a:t>
            </a:r>
          </a:p>
        </p:txBody>
      </p:sp>
    </p:spTree>
    <p:extLst>
      <p:ext uri="{BB962C8B-B14F-4D97-AF65-F5344CB8AC3E}">
        <p14:creationId xmlns:p14="http://schemas.microsoft.com/office/powerpoint/2010/main" val="117671260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6169-3606-42D8-B95F-6147F7CDA505}"/>
              </a:ext>
            </a:extLst>
          </p:cNvPr>
          <p:cNvSpPr>
            <a:spLocks noGrp="1"/>
          </p:cNvSpPr>
          <p:nvPr>
            <p:ph type="title"/>
          </p:nvPr>
        </p:nvSpPr>
        <p:spPr/>
        <p:txBody>
          <a:bodyPr/>
          <a:lstStyle/>
          <a:p>
            <a:r>
              <a:rPr lang="fr-CA" sz="4000" noProof="0" dirty="0">
                <a:latin typeface="Poppins" panose="00000500000000000000" pitchFamily="2" charset="0"/>
                <a:cs typeface="Poppins" panose="00000500000000000000" pitchFamily="2" charset="0"/>
              </a:rPr>
              <a:t>Voici ce que les enseignants nous on dit :</a:t>
            </a:r>
          </a:p>
        </p:txBody>
      </p:sp>
      <p:sp>
        <p:nvSpPr>
          <p:cNvPr id="4" name="Speech Bubble: Rectangle with Corners Rounded 3">
            <a:extLst>
              <a:ext uri="{FF2B5EF4-FFF2-40B4-BE49-F238E27FC236}">
                <a16:creationId xmlns:a16="http://schemas.microsoft.com/office/drawing/2014/main" id="{C1094E38-D25C-4A36-A9EF-F2B0BAACA2B6}"/>
              </a:ext>
            </a:extLst>
          </p:cNvPr>
          <p:cNvSpPr/>
          <p:nvPr/>
        </p:nvSpPr>
        <p:spPr>
          <a:xfrm>
            <a:off x="413657" y="1182758"/>
            <a:ext cx="4503963" cy="2109106"/>
          </a:xfrm>
          <a:prstGeom prst="wedgeRoundRectCallout">
            <a:avLst/>
          </a:prstGeom>
          <a:solidFill>
            <a:srgbClr val="0B773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dirty="0">
                <a:latin typeface="Poppins SemiBold" panose="00000700000000000000" pitchFamily="2" charset="0"/>
                <a:ea typeface="+mn-lt"/>
                <a:cs typeface="Poppins SemiBold" panose="00000700000000000000" pitchFamily="2" charset="0"/>
              </a:rPr>
              <a:t>Bien conçu, chaque étape s'appuie sur la précédente et il est facile à utiliser pour les enseignants! Je peux en faire autant ou aussi peu que je le souhaite. Cela renforce également ma confiance en tant qu’enseignant.</a:t>
            </a:r>
          </a:p>
        </p:txBody>
      </p:sp>
      <p:sp>
        <p:nvSpPr>
          <p:cNvPr id="5" name="Speech Bubble: Rectangle with Corners Rounded 4">
            <a:extLst>
              <a:ext uri="{FF2B5EF4-FFF2-40B4-BE49-F238E27FC236}">
                <a16:creationId xmlns:a16="http://schemas.microsoft.com/office/drawing/2014/main" id="{157932B7-AC88-491D-8B85-30AB5B9DAE42}"/>
              </a:ext>
            </a:extLst>
          </p:cNvPr>
          <p:cNvSpPr/>
          <p:nvPr/>
        </p:nvSpPr>
        <p:spPr>
          <a:xfrm>
            <a:off x="5462035" y="1165685"/>
            <a:ext cx="2979963" cy="2435678"/>
          </a:xfrm>
          <a:prstGeom prst="wedgeRoundRectCallout">
            <a:avLst/>
          </a:prstGeom>
          <a:solidFill>
            <a:srgbClr val="1D73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dirty="0">
                <a:latin typeface="Poppins SemiBold" panose="00000700000000000000" pitchFamily="2" charset="0"/>
                <a:ea typeface="+mn-lt"/>
                <a:cs typeface="Poppins SemiBold" panose="00000700000000000000" pitchFamily="2" charset="0"/>
              </a:rPr>
              <a:t>Beaucoup de bonnes informations, j'aime le fait que je puisse faire des ajouts aux diapositives pour répondre aux besoins du groupe avec lequel je travaille.</a:t>
            </a:r>
          </a:p>
        </p:txBody>
      </p:sp>
      <p:sp>
        <p:nvSpPr>
          <p:cNvPr id="9" name="Speech Bubble: Rectangle with Corners Rounded 8">
            <a:extLst>
              <a:ext uri="{FF2B5EF4-FFF2-40B4-BE49-F238E27FC236}">
                <a16:creationId xmlns:a16="http://schemas.microsoft.com/office/drawing/2014/main" id="{A65BED50-569E-48B5-85EE-222FD96C4497}"/>
              </a:ext>
            </a:extLst>
          </p:cNvPr>
          <p:cNvSpPr/>
          <p:nvPr/>
        </p:nvSpPr>
        <p:spPr>
          <a:xfrm>
            <a:off x="1146085" y="3751396"/>
            <a:ext cx="3206866" cy="2426708"/>
          </a:xfrm>
          <a:prstGeom prst="wedgeRoundRectCallout">
            <a:avLst/>
          </a:prstGeom>
          <a:solidFill>
            <a:srgbClr val="289ED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dirty="0">
                <a:solidFill>
                  <a:schemeClr val="bg1"/>
                </a:solidFill>
                <a:latin typeface="Poppins SemiBold" panose="00000700000000000000" pitchFamily="2" charset="0"/>
                <a:ea typeface="+mn-lt"/>
                <a:cs typeface="Poppins SemiBold" panose="00000700000000000000" pitchFamily="2" charset="0"/>
              </a:rPr>
              <a:t>Il y a tellement d'initiatives différentes qui se disputent le temps des enseignants, mais celle-ci est d'une importance capitale. Je pense que c'est le numéro un.</a:t>
            </a:r>
            <a:endParaRPr lang="en-US" dirty="0">
              <a:solidFill>
                <a:schemeClr val="bg1"/>
              </a:solidFill>
              <a:latin typeface="Poppins SemiBold" panose="00000700000000000000" pitchFamily="2" charset="0"/>
              <a:ea typeface="+mn-lt"/>
              <a:cs typeface="Poppins SemiBold" panose="00000700000000000000" pitchFamily="2" charset="0"/>
            </a:endParaRPr>
          </a:p>
        </p:txBody>
      </p:sp>
      <p:sp>
        <p:nvSpPr>
          <p:cNvPr id="17" name="Speech Bubble: Rectangle with Corners Rounded 16">
            <a:extLst>
              <a:ext uri="{FF2B5EF4-FFF2-40B4-BE49-F238E27FC236}">
                <a16:creationId xmlns:a16="http://schemas.microsoft.com/office/drawing/2014/main" id="{3325482B-649C-408D-B526-05339FAD63AC}"/>
              </a:ext>
            </a:extLst>
          </p:cNvPr>
          <p:cNvSpPr/>
          <p:nvPr/>
        </p:nvSpPr>
        <p:spPr>
          <a:xfrm>
            <a:off x="9087056" y="1386096"/>
            <a:ext cx="2544535" cy="1700892"/>
          </a:xfrm>
          <a:prstGeom prst="wedgeRoundRectCallout">
            <a:avLst/>
          </a:prstGeom>
          <a:solidFill>
            <a:srgbClr val="4000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dirty="0">
                <a:latin typeface="Poppins SemiBold" panose="00000700000000000000" pitchFamily="2" charset="0"/>
                <a:ea typeface="+mn-lt"/>
                <a:cs typeface="Poppins SemiBold" panose="00000700000000000000" pitchFamily="2" charset="0"/>
              </a:rPr>
              <a:t>Vous pouvez l'utiliser à tout moment pour créer une culture dans votre classe.</a:t>
            </a:r>
          </a:p>
        </p:txBody>
      </p:sp>
      <p:sp>
        <p:nvSpPr>
          <p:cNvPr id="19" name="Speech Bubble: Rectangle with Corners Rounded 18">
            <a:extLst>
              <a:ext uri="{FF2B5EF4-FFF2-40B4-BE49-F238E27FC236}">
                <a16:creationId xmlns:a16="http://schemas.microsoft.com/office/drawing/2014/main" id="{A1630ACE-F088-4FBA-B454-EB6E2A1608E5}"/>
              </a:ext>
            </a:extLst>
          </p:cNvPr>
          <p:cNvSpPr/>
          <p:nvPr/>
        </p:nvSpPr>
        <p:spPr>
          <a:xfrm>
            <a:off x="4579601" y="4136598"/>
            <a:ext cx="3497035" cy="2041071"/>
          </a:xfrm>
          <a:prstGeom prst="wedgeRoundRectCallout">
            <a:avLst/>
          </a:prstGeom>
          <a:solidFill>
            <a:srgbClr val="7F3F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a:latin typeface="Poppins SemiBold" panose="00000700000000000000" pitchFamily="2" charset="0"/>
                <a:ea typeface="+mn-lt"/>
                <a:cs typeface="Poppins SemiBold" panose="00000700000000000000" pitchFamily="2" charset="0"/>
              </a:rPr>
              <a:t>Les leçons étaient une pause agréable dans le programme et une occasion de discuter. Elles les ont préparés à faire leur travail. </a:t>
            </a:r>
          </a:p>
        </p:txBody>
      </p:sp>
      <p:sp>
        <p:nvSpPr>
          <p:cNvPr id="21" name="Speech Bubble: Rectangle with Corners Rounded 20">
            <a:extLst>
              <a:ext uri="{FF2B5EF4-FFF2-40B4-BE49-F238E27FC236}">
                <a16:creationId xmlns:a16="http://schemas.microsoft.com/office/drawing/2014/main" id="{5B14A876-6057-44BA-AB07-1E9FF1F0248C}"/>
              </a:ext>
            </a:extLst>
          </p:cNvPr>
          <p:cNvSpPr/>
          <p:nvPr/>
        </p:nvSpPr>
        <p:spPr>
          <a:xfrm>
            <a:off x="8347681" y="3446653"/>
            <a:ext cx="3206866" cy="2577192"/>
          </a:xfrm>
          <a:prstGeom prst="wedgeRoundRectCallout">
            <a:avLst/>
          </a:prstGeom>
          <a:solidFill>
            <a:srgbClr val="8EC6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dirty="0">
                <a:latin typeface="Poppins SemiBold" panose="00000700000000000000" pitchFamily="2" charset="0"/>
                <a:ea typeface="+mn-lt"/>
                <a:cs typeface="Poppins SemiBold" panose="00000700000000000000" pitchFamily="2" charset="0"/>
              </a:rPr>
              <a:t>Au début, quand je l'ai relu, j'ai eu quelques doutes sur le fait d'avoir le bagage nécessaire pour le faire. Mais quand j'ai regardé les leçons, je me suis sentie à l'aise.</a:t>
            </a:r>
            <a:endParaRPr lang="fr-CA" dirty="0">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907929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19"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E36C7D-BE4C-4800-BE3B-AFE843AB07E1}"/>
              </a:ext>
            </a:extLst>
          </p:cNvPr>
          <p:cNvSpPr txBox="1"/>
          <p:nvPr/>
        </p:nvSpPr>
        <p:spPr>
          <a:xfrm>
            <a:off x="462279" y="5261708"/>
            <a:ext cx="8356601" cy="1191816"/>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solidFill>
                  <a:srgbClr val="40008D"/>
                </a:solidFill>
              </a:rPr>
              <a:t>@SMHO_SMSO</a:t>
            </a:r>
          </a:p>
          <a:p>
            <a:pPr>
              <a:spcAft>
                <a:spcPts val="600"/>
              </a:spcAft>
            </a:pPr>
            <a:r>
              <a:rPr lang="en-US" dirty="0">
                <a:solidFill>
                  <a:srgbClr val="40008D"/>
                </a:solidFill>
              </a:rPr>
              <a:t>@ThriveSMH</a:t>
            </a:r>
          </a:p>
          <a:p>
            <a:pPr>
              <a:spcAft>
                <a:spcPts val="600"/>
              </a:spcAft>
            </a:pPr>
            <a:r>
              <a:rPr lang="en-US" dirty="0">
                <a:solidFill>
                  <a:srgbClr val="40008D"/>
                </a:solidFill>
                <a:cs typeface="Arial"/>
              </a:rPr>
              <a:t>School Mental Health Ontario</a:t>
            </a:r>
          </a:p>
        </p:txBody>
      </p:sp>
      <p:pic>
        <p:nvPicPr>
          <p:cNvPr id="6" name="Picture 5">
            <a:extLst>
              <a:ext uri="{FF2B5EF4-FFF2-40B4-BE49-F238E27FC236}">
                <a16:creationId xmlns:a16="http://schemas.microsoft.com/office/drawing/2014/main" id="{F2DF72C8-433E-4C1E-816D-E30A3FD109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7911" y="1567298"/>
            <a:ext cx="3140837" cy="3136965"/>
          </a:xfrm>
          <a:prstGeom prst="rect">
            <a:avLst/>
          </a:prstGeom>
        </p:spPr>
      </p:pic>
      <p:sp>
        <p:nvSpPr>
          <p:cNvPr id="8" name="TextBox 7">
            <a:extLst>
              <a:ext uri="{FF2B5EF4-FFF2-40B4-BE49-F238E27FC236}">
                <a16:creationId xmlns:a16="http://schemas.microsoft.com/office/drawing/2014/main" id="{3C1CE90D-5366-402B-A993-DA2D9CACFB03}"/>
              </a:ext>
            </a:extLst>
          </p:cNvPr>
          <p:cNvSpPr txBox="1"/>
          <p:nvPr/>
        </p:nvSpPr>
        <p:spPr>
          <a:xfrm>
            <a:off x="4550227" y="1567298"/>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CA"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t>Santé mentale</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fr-CA"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t>en milieu scolaire</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fr-CA" sz="5327" b="1" i="0" u="none" strike="noStrike" kern="1200" cap="none" spc="0" normalizeH="0" baseline="0" noProof="0" dirty="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9" name="TextBox 8">
            <a:extLst>
              <a:ext uri="{FF2B5EF4-FFF2-40B4-BE49-F238E27FC236}">
                <a16:creationId xmlns:a16="http://schemas.microsoft.com/office/drawing/2014/main" id="{29B295D9-BDE0-4091-A4B7-FE5F9D9CA6A4}"/>
              </a:ext>
            </a:extLst>
          </p:cNvPr>
          <p:cNvSpPr txBox="1"/>
          <p:nvPr/>
        </p:nvSpPr>
        <p:spPr>
          <a:xfrm>
            <a:off x="4550227" y="3695630"/>
            <a:ext cx="7335519" cy="2553904"/>
          </a:xfrm>
          <a:prstGeom prst="rect">
            <a:avLst/>
          </a:prstGeom>
          <a:noFill/>
        </p:spPr>
        <p:txBody>
          <a:bodyPr wrap="square" rtlCol="0">
            <a:spAutoFit/>
          </a:bodyPr>
          <a:lstStyle/>
          <a:p>
            <a:pPr>
              <a:defRPr/>
            </a:pPr>
            <a:r>
              <a:rPr lang="fr-CA" sz="3196" b="1" dirty="0">
                <a:solidFill>
                  <a:srgbClr val="78BD21"/>
                </a:solidFill>
                <a:latin typeface="Century Gothic" panose="020B0502020202020204" pitchFamily="34" charset="0"/>
                <a:cs typeface="Calibri" panose="020F0502020204030204" pitchFamily="34" charset="0"/>
              </a:rPr>
              <a:t>Nous travaillons en collaboration avec les conseils scolaires de l’Ontario pour favoriser la santé mentale des élèves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196" b="1" i="0" u="none" strike="noStrike" kern="1200" cap="none" spc="0" normalizeH="0" baseline="0" noProof="0" dirty="0">
              <a:ln>
                <a:noFill/>
              </a:ln>
              <a:solidFill>
                <a:srgbClr val="78BD21"/>
              </a:solidFill>
              <a:effectLst/>
              <a:uLnTx/>
              <a:uFillTx/>
              <a:latin typeface="Century Gothic" panose="020B050202020202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C77A2E81-D96D-47EA-A202-291A323548C5}"/>
              </a:ext>
            </a:extLst>
          </p:cNvPr>
          <p:cNvSpPr txBox="1"/>
          <p:nvPr/>
        </p:nvSpPr>
        <p:spPr>
          <a:xfrm>
            <a:off x="101948" y="4890078"/>
            <a:ext cx="2548778" cy="473251"/>
          </a:xfrm>
          <a:prstGeom prst="round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www.smho-smso.ca</a:t>
            </a:r>
          </a:p>
        </p:txBody>
      </p:sp>
      <p:pic>
        <p:nvPicPr>
          <p:cNvPr id="1026" name="Picture 2" descr="Logo Twitter icon transparent PNG">
            <a:extLst>
              <a:ext uri="{FF2B5EF4-FFF2-40B4-BE49-F238E27FC236}">
                <a16:creationId xmlns:a16="http://schemas.microsoft.com/office/drawing/2014/main" id="{1E6A6C09-FB04-4E45-A7CA-0598B75AF4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913" t="11207" r="9915" b="11207"/>
          <a:stretch/>
        </p:blipFill>
        <p:spPr bwMode="auto">
          <a:xfrm>
            <a:off x="208517" y="5321270"/>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Why Instagram's new icon and interface suck">
            <a:extLst>
              <a:ext uri="{FF2B5EF4-FFF2-40B4-BE49-F238E27FC236}">
                <a16:creationId xmlns:a16="http://schemas.microsoft.com/office/drawing/2014/main" id="{938E53A4-F95B-420D-9A41-53A2932BE0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856" t="25464" r="35774" b="25518"/>
          <a:stretch/>
        </p:blipFill>
        <p:spPr bwMode="auto">
          <a:xfrm>
            <a:off x="209433" y="5699950"/>
            <a:ext cx="323967" cy="314404"/>
          </a:xfrm>
          <a:prstGeom prst="round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5869D1A-1483-4435-88BF-253AEA0F638A}"/>
              </a:ext>
            </a:extLst>
          </p:cNvPr>
          <p:cNvSpPr txBox="1"/>
          <p:nvPr/>
        </p:nvSpPr>
        <p:spPr>
          <a:xfrm>
            <a:off x="101948" y="6353501"/>
            <a:ext cx="10000519" cy="398974"/>
          </a:xfrm>
          <a:prstGeom prst="roundRect">
            <a:avLst/>
          </a:prstGeom>
          <a:noFill/>
        </p:spPr>
        <p:txBody>
          <a:bodyPr wrap="square" rtlCol="0">
            <a:spAutoFit/>
          </a:bodyPr>
          <a:lstStyle/>
          <a:p>
            <a:pPr marL="2743200" marR="0" lvl="0" indent="-2743200" algn="l" defTabSz="914400" rtl="0" eaLnBrk="1" fontAlgn="auto" latinLnBrk="0" hangingPunct="1">
              <a:lnSpc>
                <a:spcPct val="120000"/>
              </a:lnSpc>
              <a:spcBef>
                <a:spcPts val="0"/>
              </a:spcBef>
              <a:spcAft>
                <a:spcPts val="0"/>
              </a:spcAft>
              <a:buClrTx/>
              <a:buSzTx/>
              <a:buFontTx/>
              <a:buNone/>
              <a:tabLst/>
              <a:defRPr/>
            </a:pPr>
            <a:r>
              <a:rPr kumimoji="0" lang="fr-CA" sz="1600" b="1" i="0" u="none" strike="noStrike" kern="1200" cap="none" spc="0" normalizeH="0" baseline="0" noProof="0" dirty="0">
                <a:ln>
                  <a:noFill/>
                </a:ln>
                <a:solidFill>
                  <a:srgbClr val="40008D"/>
                </a:solidFill>
                <a:effectLst/>
                <a:uLnTx/>
                <a:uFillTx/>
                <a:latin typeface="Arial" panose="020B0604020202020204" pitchFamily="34" charset="0"/>
                <a:ea typeface="+mn-ea"/>
                <a:cs typeface="Arial" panose="020B0604020202020204" pitchFamily="34" charset="0"/>
              </a:rPr>
              <a:t>Visitez notre partenaire : </a:t>
            </a:r>
            <a:r>
              <a:rPr kumimoji="0" lang="fr-FR" sz="1600" b="0" i="0" u="none" strike="noStrike" kern="1200" cap="none" spc="0" normalizeH="0" baseline="0" noProof="0" dirty="0">
                <a:ln>
                  <a:noFill/>
                </a:ln>
                <a:solidFill>
                  <a:srgbClr val="40008D"/>
                </a:solidFill>
                <a:effectLst/>
                <a:uLnTx/>
                <a:uFillTx/>
                <a:latin typeface="Arial" panose="020B0604020202020204" pitchFamily="34" charset="0"/>
                <a:ea typeface="+mn-ea"/>
                <a:cs typeface="Arial" panose="020B0604020202020204" pitchFamily="34" charset="0"/>
              </a:rPr>
              <a:t>Le carrefour aux ressources en SM des jeunes (jack.org)</a:t>
            </a:r>
            <a:endParaRPr kumimoji="0" lang="fr-CA" sz="1600" b="0" i="0" u="none" strike="noStrike" kern="1200" cap="none" spc="0" normalizeH="0" baseline="0" noProof="0" dirty="0">
              <a:ln>
                <a:noFill/>
              </a:ln>
              <a:solidFill>
                <a:srgbClr val="40008D"/>
              </a:solidFill>
              <a:effectLst/>
              <a:uLnTx/>
              <a:uFillTx/>
              <a:latin typeface="Arial" panose="020B0604020202020204" pitchFamily="34" charset="0"/>
              <a:ea typeface="+mn-ea"/>
              <a:cs typeface="Arial" panose="020B0604020202020204" pitchFamily="34" charset="0"/>
            </a:endParaRPr>
          </a:p>
        </p:txBody>
      </p:sp>
      <p:pic>
        <p:nvPicPr>
          <p:cNvPr id="1030" name="Picture 6">
            <a:extLst>
              <a:ext uri="{FF2B5EF4-FFF2-40B4-BE49-F238E27FC236}">
                <a16:creationId xmlns:a16="http://schemas.microsoft.com/office/drawing/2014/main" id="{22A3733A-42ED-4E3A-A914-2B708620531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022" t="21612" r="14918" b="21611"/>
          <a:stretch/>
        </p:blipFill>
        <p:spPr bwMode="auto">
          <a:xfrm>
            <a:off x="208517" y="6081123"/>
            <a:ext cx="324883" cy="255983"/>
          </a:xfrm>
          <a:prstGeom prst="round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002BBBA-22ED-47FC-9411-519952A52F20}"/>
              </a:ext>
            </a:extLst>
          </p:cNvPr>
          <p:cNvSpPr txBox="1"/>
          <p:nvPr/>
        </p:nvSpPr>
        <p:spPr>
          <a:xfrm>
            <a:off x="2040580" y="2592066"/>
            <a:ext cx="2145829" cy="10350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rPr>
              <a:t>À PROPOS DE NOUS</a:t>
            </a:r>
          </a:p>
        </p:txBody>
      </p:sp>
    </p:spTree>
    <p:extLst>
      <p:ext uri="{BB962C8B-B14F-4D97-AF65-F5344CB8AC3E}">
        <p14:creationId xmlns:p14="http://schemas.microsoft.com/office/powerpoint/2010/main" val="217311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TaxCatchAll xmlns="46a5dd20-f0b3-4d61-834b-69fb9fff00eb" xsi:nil="true"/>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Image xmlns="a1c9f355-ecd3-4278-9438-8cd8c6e98a42" xsi:nil="true"/>
    <_dlc_DocId xmlns="46a5dd20-f0b3-4d61-834b-69fb9fff00eb">2MMV42CKC3FZ-1937131458-25092</_dlc_DocId>
    <_dlc_DocIdUrl xmlns="46a5dd20-f0b3-4d61-834b-69fb9fff00eb">
      <Url>https://smhosmso.sharepoint.com/sites/SchoolMentalHealthOntario/_layouts/15/DocIdRedir.aspx?ID=2MMV42CKC3FZ-1937131458-25092</Url>
      <Description>2MMV42CKC3FZ-1937131458-25092</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1" ma:contentTypeDescription="Create a new document." ma:contentTypeScope="" ma:versionID="7a0624bffd1c7a9ff792affa30d91313">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499baeb60cfabac3f5d316901fd8e81b"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45B44F-884B-45A6-B127-6B7D5EECBC18}">
  <ds:schemaRefs>
    <ds:schemaRef ds:uri="http://schemas.microsoft.com/sharepoint/v3/contenttype/forms"/>
  </ds:schemaRefs>
</ds:datastoreItem>
</file>

<file path=customXml/itemProps2.xml><?xml version="1.0" encoding="utf-8"?>
<ds:datastoreItem xmlns:ds="http://schemas.openxmlformats.org/officeDocument/2006/customXml" ds:itemID="{3164104C-60F8-4E81-82C2-8AE26A85DEEE}">
  <ds:schemaRefs>
    <ds:schemaRef ds:uri="http://schemas.microsoft.com/sharepoint/events"/>
  </ds:schemaRefs>
</ds:datastoreItem>
</file>

<file path=customXml/itemProps3.xml><?xml version="1.0" encoding="utf-8"?>
<ds:datastoreItem xmlns:ds="http://schemas.openxmlformats.org/officeDocument/2006/customXml" ds:itemID="{B2BA1989-0BA2-4017-B623-CA2EFCB4B6A7}">
  <ds:schemaRefs>
    <ds:schemaRef ds:uri="http://purl.org/dc/elements/1.1/"/>
    <ds:schemaRef ds:uri="http://purl.org/dc/dcmitype/"/>
    <ds:schemaRef ds:uri="http://schemas.openxmlformats.org/package/2006/metadata/core-properties"/>
    <ds:schemaRef ds:uri="http://purl.org/dc/terms/"/>
    <ds:schemaRef ds:uri="http://schemas.microsoft.com/office/2006/documentManagement/types"/>
    <ds:schemaRef ds:uri="http://www.w3.org/XML/1998/namespace"/>
    <ds:schemaRef ds:uri="http://schemas.microsoft.com/office/infopath/2007/PartnerControls"/>
    <ds:schemaRef ds:uri="46a5dd20-f0b3-4d61-834b-69fb9fff00eb"/>
    <ds:schemaRef ds:uri="a1c9f355-ecd3-4278-9438-8cd8c6e98a42"/>
    <ds:schemaRef ds:uri="http://schemas.microsoft.com/office/2006/metadata/properties"/>
  </ds:schemaRefs>
</ds:datastoreItem>
</file>

<file path=customXml/itemProps4.xml><?xml version="1.0" encoding="utf-8"?>
<ds:datastoreItem xmlns:ds="http://schemas.openxmlformats.org/officeDocument/2006/customXml" ds:itemID="{123552B1-578E-48C2-A935-683C1F3CC3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c9f355-ecd3-4278-9438-8cd8c6e98a42"/>
    <ds:schemaRef ds:uri="46a5dd20-f0b3-4d61-834b-69fb9fff00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175</TotalTime>
  <Words>3082</Words>
  <Application>Microsoft Office PowerPoint</Application>
  <PresentationFormat>Widescreen</PresentationFormat>
  <Paragraphs>205</Paragraphs>
  <Slides>21</Slides>
  <Notes>21</Notes>
  <HiddenSlides>0</HiddenSlides>
  <MMClips>4</MMClips>
  <ScaleCrop>false</ScaleCrop>
  <HeadingPairs>
    <vt:vector size="4" baseType="variant">
      <vt:variant>
        <vt:lpstr>Theme</vt:lpstr>
      </vt:variant>
      <vt:variant>
        <vt:i4>8</vt:i4>
      </vt:variant>
      <vt:variant>
        <vt:lpstr>Slide Titles</vt:lpstr>
      </vt:variant>
      <vt:variant>
        <vt:i4>21</vt:i4>
      </vt:variant>
    </vt:vector>
  </HeadingPairs>
  <TitlesOfParts>
    <vt:vector size="29" baseType="lpstr">
      <vt:lpstr>Office Theme</vt:lpstr>
      <vt:lpstr>1_Office Theme</vt:lpstr>
      <vt:lpstr>1_Custom Design</vt:lpstr>
      <vt:lpstr>1_Custom Design</vt:lpstr>
      <vt:lpstr>1_Office Theme</vt:lpstr>
      <vt:lpstr>1_Office Theme</vt:lpstr>
      <vt:lpstr>1_Office Theme</vt:lpstr>
      <vt:lpstr>1_Office Theme</vt:lpstr>
      <vt:lpstr>LIT SM : La santé mentale des  élèves en action​</vt:lpstr>
      <vt:lpstr>Contexte et raisonnement</vt:lpstr>
      <vt:lpstr>Nous vous présentons...LIT SM</vt:lpstr>
      <vt:lpstr>Que comprend-il?​</vt:lpstr>
      <vt:lpstr>Ressources d’appui</vt:lpstr>
      <vt:lpstr>Public visé </vt:lpstr>
      <vt:lpstr>Parcours rapide</vt:lpstr>
      <vt:lpstr>Connaître les faits</vt:lpstr>
      <vt:lpstr>Essayez-le</vt:lpstr>
      <vt:lpstr>Se connaître</vt:lpstr>
      <vt:lpstr>Essayez-le</vt:lpstr>
      <vt:lpstr>Combien d’élèves estiment avoir une bonne capacité à faire face aux problèmes?</vt:lpstr>
      <vt:lpstr>Combien d’élèves estiment avoir une bonne capacité à faire face aux problèmes?</vt:lpstr>
      <vt:lpstr>Combien d’élèves estiment avoir une bonne capacité à faire face aux problèmes?</vt:lpstr>
      <vt:lpstr>S’aider soi-même</vt:lpstr>
      <vt:lpstr>Essayez-le</vt:lpstr>
      <vt:lpstr>Venir en aide à un ami</vt:lpstr>
      <vt:lpstr>Essayez-le</vt:lpstr>
      <vt:lpstr>Prochaines étapes</vt:lpstr>
      <vt:lpstr>Voici ce que les enseignants nous on dit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Staff/Division Meeting Deep Dive: Student MH LIT</dc:title>
  <dc:creator>Joyce Erogun</dc:creator>
  <cp:lastModifiedBy>Shelly Upson</cp:lastModifiedBy>
  <cp:revision>415</cp:revision>
  <dcterms:created xsi:type="dcterms:W3CDTF">2021-12-21T03:55:51Z</dcterms:created>
  <dcterms:modified xsi:type="dcterms:W3CDTF">2022-06-20T20:36:07Z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0x010100CCA129D4CF93FD40B4303B32156186A5</vt:lpwstr>
  </property>
  <property fmtid="{D5CDD505-2E9C-101B-9397-08002B2CF9AE}" pid="3" name="MediaServiceImageTags">
    <vt:lpwstr/>
  </property>
  <property fmtid="{D5CDD505-2E9C-101B-9397-08002B2CF9AE}" pid="4" name="_dlc_DocIdItemGuid">
    <vt:lpwstr>d27869a7-713c-42a8-b9bc-5d33e81d423a</vt:lpwstr>
  </property>
</Properties>
</file>