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80" r:id="rId6"/>
    <p:sldMasterId id="2147483740" r:id="rId7"/>
    <p:sldMasterId id="2147483932" r:id="rId8"/>
    <p:sldMasterId id="2147483875" r:id="rId9"/>
    <p:sldMasterId id="2147483765" r:id="rId10"/>
    <p:sldMasterId id="2147483974" r:id="rId11"/>
    <p:sldMasterId id="2147483978" r:id="rId12"/>
  </p:sldMasterIdLst>
  <p:notesMasterIdLst>
    <p:notesMasterId r:id="rId34"/>
  </p:notesMasterIdLst>
  <p:sldIdLst>
    <p:sldId id="765" r:id="rId13"/>
    <p:sldId id="760" r:id="rId14"/>
    <p:sldId id="761" r:id="rId15"/>
    <p:sldId id="766" r:id="rId16"/>
    <p:sldId id="750" r:id="rId17"/>
    <p:sldId id="749" r:id="rId18"/>
    <p:sldId id="764" r:id="rId19"/>
    <p:sldId id="740" r:id="rId20"/>
    <p:sldId id="739" r:id="rId21"/>
    <p:sldId id="738" r:id="rId22"/>
    <p:sldId id="737" r:id="rId23"/>
    <p:sldId id="736" r:id="rId24"/>
    <p:sldId id="735" r:id="rId25"/>
    <p:sldId id="734" r:id="rId26"/>
    <p:sldId id="733" r:id="rId27"/>
    <p:sldId id="732" r:id="rId28"/>
    <p:sldId id="731" r:id="rId29"/>
    <p:sldId id="730" r:id="rId30"/>
    <p:sldId id="767" r:id="rId31"/>
    <p:sldId id="768" r:id="rId32"/>
    <p:sldId id="76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5FE15F-6ACE-451F-8948-C20CF778E9AF}" name="Judith Desjardins" initials="JD" userId="S::jdesjardins@smho-smso.ca::30609727-134e-4b5d-8a9a-cd120bb72f82" providerId="AD"/>
  <p188:author id="{78C63A77-E355-1540-D6FC-B07BA5E7DF0A}" name="Susan Sweet" initials="SS" userId="S::ssweet@smho-smso.ca::3f3b0d9c-fbb5-47a8-87c2-549a2adf9766" providerId="AD"/>
  <p188:author id="{C8712AED-F946-6B72-B9E1-91124436B500}" name="Joyce Erogun" initials="JE" userId="S::jerogun@smho-smso.ca::ba9b00c3-18da-48f5-9af4-b59a3f7aea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dith Desjardins" initials="JD" lastIdx="4" clrIdx="0">
    <p:extLst>
      <p:ext uri="{19B8F6BF-5375-455C-9EA6-DF929625EA0E}">
        <p15:presenceInfo xmlns:p15="http://schemas.microsoft.com/office/powerpoint/2012/main" userId="S::jdesjardins@smho-smso.ca::30609727-134e-4b5d-8a9a-cd120bb72f82" providerId="AD"/>
      </p:ext>
    </p:extLst>
  </p:cmAuthor>
  <p:cmAuthor id="2" name="Susan Sweet" initials="SS" lastIdx="5" clrIdx="1">
    <p:extLst>
      <p:ext uri="{19B8F6BF-5375-455C-9EA6-DF929625EA0E}">
        <p15:presenceInfo xmlns:p15="http://schemas.microsoft.com/office/powerpoint/2012/main" userId="S::ssweet@smho-smso.ca::3f3b0d9c-fbb5-47a8-87c2-549a2adf9766" providerId="AD"/>
      </p:ext>
    </p:extLst>
  </p:cmAuthor>
  <p:cmAuthor id="3" name="Joyce Erogun" initials="JE" lastIdx="26" clrIdx="2">
    <p:extLst>
      <p:ext uri="{19B8F6BF-5375-455C-9EA6-DF929625EA0E}">
        <p15:presenceInfo xmlns:p15="http://schemas.microsoft.com/office/powerpoint/2012/main" userId="S::jerogun@smho-smso.ca::ba9b00c3-18da-48f5-9af4-b59a3f7aea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EC63F"/>
    <a:srgbClr val="1D73BC"/>
    <a:srgbClr val="239445"/>
    <a:srgbClr val="289EDD"/>
    <a:srgbClr val="40008D"/>
    <a:srgbClr val="7F3F96"/>
    <a:srgbClr val="0B77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0FBBAA-EF5B-4BCD-960A-4ACB7C5F2851}" v="204" dt="2022-06-14T20:06:34.5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40" autoAdjust="0"/>
    <p:restoredTop sz="64528" autoAdjust="0"/>
  </p:normalViewPr>
  <p:slideViewPr>
    <p:cSldViewPr snapToGrid="0">
      <p:cViewPr varScale="1">
        <p:scale>
          <a:sx n="68" d="100"/>
          <a:sy n="68" d="100"/>
        </p:scale>
        <p:origin x="852" y="48"/>
      </p:cViewPr>
      <p:guideLst/>
    </p:cSldViewPr>
  </p:slideViewPr>
  <p:outlineViewPr>
    <p:cViewPr>
      <p:scale>
        <a:sx n="33" d="100"/>
        <a:sy n="33" d="100"/>
      </p:scale>
      <p:origin x="0" y="-19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commentAuthors" Target="commentAuthor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A766C-1CB2-2D49-9A3F-34F44F8B6AD3}" type="datetimeFigureOut">
              <a:rPr lang="en-US" smtClean="0"/>
              <a:t>6/21/2022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812CC-18EA-AF4B-A4CE-11AAE7474B09}" type="slidenum">
              <a:rPr lang="en-US" smtClean="0"/>
              <a:t>‹#›</a:t>
            </a:fld>
            <a:endParaRPr lang="en-US"/>
          </a:p>
        </p:txBody>
      </p:sp>
    </p:spTree>
    <p:extLst>
      <p:ext uri="{BB962C8B-B14F-4D97-AF65-F5344CB8AC3E}">
        <p14:creationId xmlns:p14="http://schemas.microsoft.com/office/powerpoint/2010/main" val="404570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mho-smso.ca/"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smho-smso.ca/blog/online-resources/mh-lit-student-mental-health-in-action-lesson-plan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vimeo.com/536443715/8c0b3677d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AFBC6Zcm40o"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vimeo.com/563213024/a70c1fa2b7"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smho-smso.ca/blog/online-resources/mh-lit-student-mental-health-in-action-lesson-pla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School Mental Health Ontario works together with Ontario school districts and school authorities to support student mental health.</a:t>
            </a:r>
          </a:p>
          <a:p>
            <a:endParaRPr lang="en-US" dirty="0"/>
          </a:p>
          <a:p>
            <a:r>
              <a:rPr lang="en-US" dirty="0"/>
              <a:t>In a memorandum from the Ministry of Education on January 12, 2021, Minister Lecce introduced the </a:t>
            </a:r>
            <a:r>
              <a:rPr lang="en-US" b="1" dirty="0"/>
              <a:t>Student Mental Health Action Kit</a:t>
            </a:r>
            <a:r>
              <a:rPr lang="en-US" dirty="0"/>
              <a:t>. This action kit is available on the School Mental Health Ontario website (</a:t>
            </a:r>
            <a:r>
              <a:rPr lang="en-US" dirty="0">
                <a:hlinkClick r:id="rId3"/>
              </a:rPr>
              <a:t>www.smho-smso.ca</a:t>
            </a:r>
            <a:r>
              <a:rPr lang="en-US" dirty="0"/>
              <a:t>). The kit is in response to on-going efforts to promote student mental health and well-being at school (both virtually and in-person) during difficult times, such as the COVID-19 pandemic. As part of this kit, School Mental Health Ontario is offering a series of lessons to support the development of basic mental health knowledge and help-seeking skills.</a:t>
            </a:r>
            <a:endParaRPr lang="en-US" dirty="0">
              <a:cs typeface="Calibri"/>
            </a:endParaRPr>
          </a:p>
          <a:p>
            <a:r>
              <a:rPr lang="en-US" dirty="0"/>
              <a:t> </a:t>
            </a:r>
          </a:p>
          <a:p>
            <a:r>
              <a:rPr lang="en-US" dirty="0"/>
              <a:t>MH LIT: Student Mental Health in Action (a series of four approximately 45-minute lessons) is now available on the School Mental Health Ontario website. </a:t>
            </a:r>
            <a:endParaRPr lang="en-US" dirty="0">
              <a:cs typeface="Calibri"/>
            </a:endParaRPr>
          </a:p>
          <a:p>
            <a:endParaRPr lang="en-US" dirty="0"/>
          </a:p>
          <a:p>
            <a:r>
              <a:rPr lang="en-US" dirty="0"/>
              <a:t>Although educators are not mental health professionals, we have an important role in creating mentally healthy classroom environments, noticing students whom we may be concerned about, and teaching students about maintaining good mental health.</a:t>
            </a:r>
            <a:endParaRPr lang="en-US" dirty="0">
              <a:cs typeface="Calibri"/>
            </a:endParaRPr>
          </a:p>
          <a:p>
            <a:endParaRPr lang="en-US" dirty="0"/>
          </a:p>
          <a:p>
            <a:r>
              <a:rPr lang="en-US" dirty="0"/>
              <a:t>Today’s deeper dive into the lessons will help you get a sense of the materials and activities available. You are being asked to consider your interest, readiness and ability to participate. If interested, you would be joining me as part of a team that will also include our mental health professionals (if available at the school).</a:t>
            </a:r>
          </a:p>
          <a:p>
            <a:endParaRPr lang="en-US" dirty="0"/>
          </a:p>
          <a:p>
            <a:r>
              <a:rPr lang="en-US" b="1" dirty="0"/>
              <a:t>[Note to administrators: this slide deck may also be used to introduce this resource to (and engage the support of) student parliament/council/groups. It may also be used at division team meetings.]</a:t>
            </a:r>
            <a:endParaRPr lang="en-US" dirty="0"/>
          </a:p>
          <a:p>
            <a:endParaRPr lang="en-US" dirty="0"/>
          </a:p>
          <a:p>
            <a:r>
              <a:rPr lang="en-US" b="1" dirty="0"/>
              <a:t>[Note to administrators: a briefer introductory slide deck for Student MH LIT is also available within the "</a:t>
            </a:r>
            <a:r>
              <a:rPr lang="en-US" b="1" dirty="0">
                <a:hlinkClick r:id="rId4"/>
              </a:rPr>
              <a:t>Implementation Materials for School Leaders</a:t>
            </a:r>
            <a:r>
              <a:rPr lang="en-US" b="1" dirty="0"/>
              <a:t>" section of the resource on the SMH-ON website.]</a:t>
            </a:r>
            <a:endParaRPr lang="en-US" dirty="0"/>
          </a:p>
          <a:p>
            <a:endParaRPr lang="en-US" dirty="0"/>
          </a:p>
          <a:p>
            <a:pPr>
              <a:lnSpc>
                <a:spcPct val="107000"/>
              </a:lnSpc>
              <a:spcAft>
                <a:spcPts val="846"/>
              </a:spcAft>
            </a:pPr>
            <a:endParaRPr lang="en-CA" b="1" dirty="0">
              <a:latin typeface="Arial"/>
              <a:cs typeface="Arial"/>
            </a:endParaRPr>
          </a:p>
        </p:txBody>
      </p:sp>
      <p:sp>
        <p:nvSpPr>
          <p:cNvPr id="4" name="Espace réservé du numéro de diapositive 3"/>
          <p:cNvSpPr>
            <a:spLocks noGrp="1"/>
          </p:cNvSpPr>
          <p:nvPr>
            <p:ph type="sldNum" sz="quarter" idx="5"/>
          </p:nvPr>
        </p:nvSpPr>
        <p:spPr/>
        <p:txBody>
          <a:bodyPr/>
          <a:lstStyle/>
          <a:p>
            <a:pPr defTabSz="966612">
              <a:defRPr/>
            </a:pPr>
            <a:fld id="{384896BE-6C6D-4FED-91D5-41C98D3637EF}" type="slidenum">
              <a:rPr lang="fr-CA">
                <a:solidFill>
                  <a:prstClr val="black"/>
                </a:solidFill>
                <a:latin typeface="Calibri"/>
              </a:rPr>
              <a:pPr defTabSz="966612">
                <a:defRPr/>
              </a:pPr>
              <a:t>1</a:t>
            </a:fld>
            <a:endParaRPr lang="fr-CA">
              <a:solidFill>
                <a:prstClr val="black"/>
              </a:solidFill>
              <a:latin typeface="Calibri"/>
            </a:endParaRPr>
          </a:p>
        </p:txBody>
      </p:sp>
    </p:spTree>
    <p:extLst>
      <p:ext uri="{BB962C8B-B14F-4D97-AF65-F5344CB8AC3E}">
        <p14:creationId xmlns:p14="http://schemas.microsoft.com/office/powerpoint/2010/main" val="377385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Student voice data from across the province continues to demonstrate that students want to learn about mental health in their classrooms as part of the regular school day. We also know that mental health has been on the minds of many, given our recent circumstances, and these lessons provide a ready-made way to bring this learning to our students during the pandemic and beyond.</a:t>
            </a:r>
            <a:endParaRPr lang="en-US" dirty="0">
              <a:cs typeface="Calibri"/>
            </a:endParaRPr>
          </a:p>
        </p:txBody>
      </p:sp>
      <p:sp>
        <p:nvSpPr>
          <p:cNvPr id="4" name="Slide Number Placeholder 3"/>
          <p:cNvSpPr>
            <a:spLocks noGrp="1"/>
          </p:cNvSpPr>
          <p:nvPr>
            <p:ph type="sldNum" sz="quarter" idx="10"/>
          </p:nvPr>
        </p:nvSpPr>
        <p:spPr/>
        <p:txBody>
          <a:bodyPr/>
          <a:lstStyle/>
          <a:p>
            <a:fld id="{E0C4540E-92B4-4433-AE7A-3FAC62472884}" type="slidenum">
              <a:rPr lang="en-US" smtClean="0"/>
              <a:pPr/>
              <a:t>2</a:t>
            </a:fld>
            <a:endParaRPr lang="en-US"/>
          </a:p>
        </p:txBody>
      </p:sp>
    </p:spTree>
    <p:extLst>
      <p:ext uri="{BB962C8B-B14F-4D97-AF65-F5344CB8AC3E}">
        <p14:creationId xmlns:p14="http://schemas.microsoft.com/office/powerpoint/2010/main" val="49228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brief, social media friendly video provides an overview of the lesson series (2:18 minutes). </a:t>
            </a:r>
            <a:endParaRPr lang="en-US" dirty="0"/>
          </a:p>
          <a:p>
            <a:r>
              <a:rPr lang="en-CA" dirty="0"/>
              <a:t>https://youtu.be/poeTfsgCp-c </a:t>
            </a:r>
            <a:endParaRPr lang="en-CA" dirty="0">
              <a:cs typeface="Calibri"/>
            </a:endParaRPr>
          </a:p>
          <a:p>
            <a:r>
              <a:rPr lang="en-CA" dirty="0"/>
              <a:t> </a:t>
            </a:r>
            <a:endParaRPr lang="en-CA" dirty="0">
              <a:cs typeface="Calibri"/>
            </a:endParaRPr>
          </a:p>
          <a:p>
            <a:r>
              <a:rPr lang="en-CA" b="1" dirty="0">
                <a:cs typeface="Calibri"/>
              </a:rPr>
              <a:t>[Note: </a:t>
            </a:r>
            <a:r>
              <a:rPr lang="en-CA" b="1" dirty="0"/>
              <a:t>an additional video is available for each of the four lesson plans.]</a:t>
            </a:r>
            <a:endParaRPr lang="en-CA" b="1" dirty="0">
              <a:cs typeface="Calibri"/>
            </a:endParaRPr>
          </a:p>
          <a:p>
            <a:endParaRPr lang="en-CA"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3</a:t>
            </a:fld>
            <a:endParaRPr lang="fr-CA"/>
          </a:p>
        </p:txBody>
      </p:sp>
    </p:spTree>
    <p:extLst>
      <p:ext uri="{BB962C8B-B14F-4D97-AF65-F5344CB8AC3E}">
        <p14:creationId xmlns:p14="http://schemas.microsoft.com/office/powerpoint/2010/main" val="164647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MH LIT: Student Mental Health in Action is a series of four 45-minute lessons designed to be delivered by secondary school educators. The lessons focus on mental health and mental illness (the dual continuum), signs of mental health problems, strategies to support mental health and well-being, and how/where to access help for the student and their friends, when needed. The module provides additional supportive materials and extension activities.</a:t>
            </a:r>
          </a:p>
          <a:p>
            <a:endParaRPr lang="en-US" dirty="0">
              <a:cs typeface="Calibri"/>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4</a:t>
            </a:fld>
            <a:endParaRPr lang="en-US"/>
          </a:p>
        </p:txBody>
      </p:sp>
    </p:spTree>
    <p:extLst>
      <p:ext uri="{BB962C8B-B14F-4D97-AF65-F5344CB8AC3E}">
        <p14:creationId xmlns:p14="http://schemas.microsoft.com/office/powerpoint/2010/main" val="3073604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In addition to the lessons, a number of supportive resources are included. In particular, you may be interested in: </a:t>
            </a:r>
          </a:p>
          <a:p>
            <a:pPr>
              <a:defRPr/>
            </a:pPr>
            <a:endParaRPr lang="en-US" b="1"/>
          </a:p>
          <a:p>
            <a:pPr marL="171450" indent="-171450">
              <a:buFont typeface="Arial"/>
              <a:buChar char="•"/>
              <a:defRPr/>
            </a:pPr>
            <a:r>
              <a:rPr lang="en-US" b="1" dirty="0"/>
              <a:t>the Readiness</a:t>
            </a:r>
            <a:r>
              <a:rPr lang="en-US" b="1" i="0" u="none" strike="noStrike" dirty="0">
                <a:effectLst/>
              </a:rPr>
              <a:t> </a:t>
            </a:r>
            <a:r>
              <a:rPr lang="en-US" b="1" dirty="0"/>
              <a:t>Checklist, </a:t>
            </a:r>
            <a:r>
              <a:rPr lang="en-US" dirty="0"/>
              <a:t>which </a:t>
            </a:r>
            <a:r>
              <a:rPr lang="en-US" b="0" i="0" u="none" strike="noStrike" dirty="0">
                <a:effectLst/>
              </a:rPr>
              <a:t>encourages a team approach and</a:t>
            </a:r>
            <a:r>
              <a:rPr lang="en-US" dirty="0"/>
              <a:t> offers ways to help us </a:t>
            </a:r>
            <a:r>
              <a:rPr lang="en-US" b="0" i="0" u="none" strike="noStrike" dirty="0">
                <a:effectLst/>
              </a:rPr>
              <a:t>prepare for </a:t>
            </a:r>
            <a:r>
              <a:rPr lang="en-US" dirty="0"/>
              <a:t>a supportive experience</a:t>
            </a:r>
            <a:r>
              <a:rPr lang="en-US" b="0" i="0" u="none" strike="noStrike" dirty="0">
                <a:effectLst/>
              </a:rPr>
              <a:t> </a:t>
            </a:r>
            <a:r>
              <a:rPr lang="en-US" dirty="0"/>
              <a:t>for our</a:t>
            </a:r>
            <a:r>
              <a:rPr lang="en-US" b="0" i="0" u="none" strike="noStrike" dirty="0">
                <a:effectLst/>
              </a:rPr>
              <a:t> students</a:t>
            </a:r>
            <a:r>
              <a:rPr lang="en-US" dirty="0"/>
              <a:t>;</a:t>
            </a:r>
            <a:r>
              <a:rPr lang="en-US" b="0" i="0" u="none" strike="noStrike" dirty="0">
                <a:effectLst/>
              </a:rPr>
              <a:t> </a:t>
            </a:r>
            <a:r>
              <a:rPr lang="en-US" dirty="0"/>
              <a:t>  </a:t>
            </a:r>
            <a:endParaRPr lang="en-US">
              <a:cs typeface="Calibri"/>
            </a:endParaRPr>
          </a:p>
          <a:p>
            <a:pPr marL="171450" indent="-171450">
              <a:buFont typeface="Arial"/>
              <a:buChar char="•"/>
              <a:defRPr/>
            </a:pPr>
            <a:r>
              <a:rPr lang="en-US" b="1" dirty="0"/>
              <a:t>the educator preparation suggestions, </a:t>
            </a:r>
            <a:r>
              <a:rPr lang="en-US" dirty="0"/>
              <a:t>which include ideas</a:t>
            </a:r>
            <a:r>
              <a:rPr lang="en-US" b="0" i="0" u="none" strike="noStrike" dirty="0">
                <a:effectLst/>
              </a:rPr>
              <a:t> to build</a:t>
            </a:r>
            <a:r>
              <a:rPr lang="en-US" dirty="0"/>
              <a:t> </a:t>
            </a:r>
            <a:r>
              <a:rPr lang="en-US" b="0" i="0" u="none" strike="noStrike" dirty="0">
                <a:effectLst/>
              </a:rPr>
              <a:t>knowledge</a:t>
            </a:r>
            <a:r>
              <a:rPr lang="en-US" b="0" i="0" dirty="0">
                <a:effectLst/>
              </a:rPr>
              <a:t>, e</a:t>
            </a:r>
            <a:r>
              <a:rPr lang="en-US" b="0" i="0" u="none" strike="noStrike" dirty="0">
                <a:effectLst/>
              </a:rPr>
              <a:t>ngage </a:t>
            </a:r>
            <a:r>
              <a:rPr lang="en-US" dirty="0"/>
              <a:t>supports</a:t>
            </a:r>
            <a:r>
              <a:rPr lang="en-US" b="0" i="0" u="none" strike="noStrike" dirty="0">
                <a:effectLst/>
              </a:rPr>
              <a:t>, acknowledge stigma, </a:t>
            </a:r>
            <a:r>
              <a:rPr lang="en-US" dirty="0"/>
              <a:t>and check</a:t>
            </a:r>
            <a:r>
              <a:rPr lang="en-US" b="0" i="0" u="none" strike="noStrike" dirty="0">
                <a:effectLst/>
              </a:rPr>
              <a:t> in with students</a:t>
            </a:r>
            <a:r>
              <a:rPr lang="en-US" dirty="0"/>
              <a:t>; and</a:t>
            </a:r>
            <a:r>
              <a:rPr lang="en-US" b="0" i="0" u="none" strike="noStrike" dirty="0">
                <a:effectLst/>
              </a:rPr>
              <a:t> </a:t>
            </a:r>
            <a:r>
              <a:rPr lang="en-US" dirty="0"/>
              <a:t>  </a:t>
            </a:r>
            <a:endParaRPr lang="en-US">
              <a:cs typeface="Calibri"/>
            </a:endParaRPr>
          </a:p>
          <a:p>
            <a:pPr marL="171450" indent="-171450">
              <a:buFont typeface="Arial"/>
              <a:buChar char="•"/>
            </a:pPr>
            <a:r>
              <a:rPr lang="en-US" b="1" dirty="0"/>
              <a:t>the parent</a:t>
            </a:r>
            <a:r>
              <a:rPr lang="en-US" b="1" i="0" dirty="0">
                <a:effectLst/>
              </a:rPr>
              <a:t>/</a:t>
            </a:r>
            <a:r>
              <a:rPr lang="en-US" b="1" dirty="0"/>
              <a:t>caregiver</a:t>
            </a:r>
            <a:r>
              <a:rPr lang="en-US" b="1" i="0" dirty="0">
                <a:effectLst/>
              </a:rPr>
              <a:t> resources</a:t>
            </a:r>
            <a:r>
              <a:rPr lang="en-US" b="1" dirty="0"/>
              <a:t>,</a:t>
            </a:r>
            <a:r>
              <a:rPr lang="en-CA" dirty="0"/>
              <a:t> which are information</a:t>
            </a:r>
            <a:r>
              <a:rPr lang="en-CA" b="0" i="0" u="none" strike="noStrike" dirty="0">
                <a:effectLst/>
              </a:rPr>
              <a:t> </a:t>
            </a:r>
            <a:r>
              <a:rPr lang="en-CA" dirty="0"/>
              <a:t>sheets</a:t>
            </a:r>
            <a:r>
              <a:rPr lang="en-CA" b="0" i="0" u="none" strike="noStrike" dirty="0">
                <a:effectLst/>
              </a:rPr>
              <a:t> for each lesson </a:t>
            </a:r>
            <a:r>
              <a:rPr lang="en-CA" dirty="0"/>
              <a:t>that offer </a:t>
            </a:r>
            <a:r>
              <a:rPr lang="en-CA" b="0" i="0" u="none" strike="noStrike" dirty="0">
                <a:effectLst/>
              </a:rPr>
              <a:t>a</a:t>
            </a:r>
            <a:r>
              <a:rPr lang="en-CA" dirty="0"/>
              <a:t> summary</a:t>
            </a:r>
            <a:r>
              <a:rPr lang="en-CA" b="0" i="0" u="none" strike="noStrike" dirty="0">
                <a:effectLst/>
              </a:rPr>
              <a:t> of </a:t>
            </a:r>
            <a:r>
              <a:rPr lang="en-CA" dirty="0"/>
              <a:t>the content</a:t>
            </a:r>
            <a:r>
              <a:rPr lang="en-CA" b="0" i="0" u="none" strike="noStrike" dirty="0">
                <a:effectLst/>
              </a:rPr>
              <a:t> covered, </a:t>
            </a:r>
            <a:r>
              <a:rPr lang="en-CA" dirty="0"/>
              <a:t>ways to continue</a:t>
            </a:r>
            <a:r>
              <a:rPr lang="en-CA" b="0" i="0" u="none" strike="noStrike" dirty="0">
                <a:effectLst/>
              </a:rPr>
              <a:t> the conversation</a:t>
            </a:r>
            <a:r>
              <a:rPr lang="en-CA" dirty="0"/>
              <a:t>, and additional resources and help-seeking</a:t>
            </a:r>
            <a:r>
              <a:rPr lang="en-CA" b="0" i="0" u="none" strike="noStrike" dirty="0">
                <a:effectLst/>
              </a:rPr>
              <a:t> information</a:t>
            </a:r>
            <a:r>
              <a:rPr lang="en-CA" dirty="0"/>
              <a:t>.</a:t>
            </a:r>
            <a:r>
              <a:rPr lang="en-US" dirty="0"/>
              <a:t>   </a:t>
            </a:r>
            <a:endParaRPr lang="en-US" dirty="0">
              <a:cs typeface="Calibri"/>
            </a:endParaRPr>
          </a:p>
          <a:p>
            <a:pPr marL="171450" indent="-171450" algn="l">
              <a:buFont typeface="Arial"/>
              <a:buChar char="•"/>
            </a:pPr>
            <a:endParaRPr lang="en-US" b="0" i="0" dirty="0">
              <a:solidFill>
                <a:srgbClr val="000000"/>
              </a:solidFill>
              <a:effectLst/>
              <a:latin typeface="Calibri" panose="020F0502020204030204"/>
              <a:cs typeface="Calibri" panose="020F0502020204030204"/>
            </a:endParaRPr>
          </a:p>
          <a:p>
            <a:pPr>
              <a:buFont typeface="Arial"/>
            </a:pPr>
            <a:endParaRPr lang="en-US" dirty="0">
              <a:cs typeface="Calibri" panose="020F0502020204030204"/>
            </a:endParaRPr>
          </a:p>
          <a:p>
            <a:pPr fontAlgn="base"/>
            <a:endParaRPr lang="en-US">
              <a:latin typeface="Arial" panose="020B0604020202020204" pitchFamily="34" charset="0"/>
              <a:cs typeface="Arial" panose="020B0604020202020204" pitchFamily="34" charset="0"/>
            </a:endParaRPr>
          </a:p>
          <a:p>
            <a:endParaRPr lang="en-US">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5</a:t>
            </a:fld>
            <a:endParaRPr lang="fr-CA"/>
          </a:p>
        </p:txBody>
      </p:sp>
    </p:spTree>
    <p:extLst>
      <p:ext uri="{BB962C8B-B14F-4D97-AF65-F5344CB8AC3E}">
        <p14:creationId xmlns:p14="http://schemas.microsoft.com/office/powerpoint/2010/main" val="1463150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buFont typeface="Arial"/>
            </a:pPr>
            <a:r>
              <a:rPr lang="en-CA" dirty="0">
                <a:cs typeface="Calibri"/>
              </a:rPr>
              <a:t>The aim is for Student MH LIT to reach as many students as possible. The lessons do not necessarily link with curriculum or a particular course to help extend that reach. Teacher prompts and guides are included to help educators from a variety of backgrounds deliver the lessons and, regardless of your subject area, the lessons can help create a positive environment in your classroom and help prepare students to learn. </a:t>
            </a:r>
            <a:endParaRPr lang="en-CA" dirty="0"/>
          </a:p>
          <a:p>
            <a:endParaRPr lang="en-US">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6</a:t>
            </a:fld>
            <a:endParaRPr lang="fr-CA"/>
          </a:p>
        </p:txBody>
      </p:sp>
    </p:spTree>
    <p:extLst>
      <p:ext uri="{BB962C8B-B14F-4D97-AF65-F5344CB8AC3E}">
        <p14:creationId xmlns:p14="http://schemas.microsoft.com/office/powerpoint/2010/main" val="3097544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8: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r>
              <a:rPr lang="en-CA" dirty="0"/>
              <a:t>We are going to experience an activity from each of the four lessons. This will help give you a sense of what you can expect within the lessons, and the easy click 'n play nature of the activities. </a:t>
            </a:r>
          </a:p>
          <a:p>
            <a:pPr>
              <a:buSzPts val="1100"/>
              <a:buFont typeface="Arial"/>
            </a:pPr>
            <a:endParaRPr lang="en-CA" b="1" dirty="0">
              <a:cs typeface="Calibri"/>
            </a:endParaRPr>
          </a:p>
        </p:txBody>
      </p:sp>
      <p:sp>
        <p:nvSpPr>
          <p:cNvPr id="372" name="Google Shape;372;p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973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b="1" dirty="0">
                <a:cs typeface="Calibri"/>
              </a:rPr>
              <a:t>Know the Facts is the first lesson in the series. </a:t>
            </a:r>
          </a:p>
          <a:p>
            <a:endParaRPr lang="en-CA" b="1" dirty="0">
              <a:cs typeface="Calibri"/>
            </a:endParaRPr>
          </a:p>
          <a:p>
            <a:r>
              <a:rPr lang="en-CA" b="1" dirty="0">
                <a:cs typeface="Calibri"/>
              </a:rPr>
              <a:t>Its goals are to help students:</a:t>
            </a:r>
            <a:endParaRPr lang="en-CA" dirty="0"/>
          </a:p>
          <a:p>
            <a:pPr marL="171450" indent="-171450">
              <a:lnSpc>
                <a:spcPct val="112999"/>
              </a:lnSpc>
              <a:spcBef>
                <a:spcPts val="667"/>
              </a:spcBef>
              <a:buFont typeface="Arial"/>
              <a:buChar char="•"/>
            </a:pPr>
            <a:r>
              <a:rPr lang="en-US" dirty="0"/>
              <a:t>Challenge common misconceptions about mental health and consider their negative impact. </a:t>
            </a:r>
            <a:endParaRPr lang="en-US" dirty="0">
              <a:cs typeface="Calibri"/>
            </a:endParaRPr>
          </a:p>
          <a:p>
            <a:pPr marL="171450" indent="-171450">
              <a:lnSpc>
                <a:spcPct val="112999"/>
              </a:lnSpc>
              <a:spcBef>
                <a:spcPts val="667"/>
              </a:spcBef>
              <a:buFont typeface="Arial"/>
              <a:buChar char="•"/>
            </a:pPr>
            <a:r>
              <a:rPr lang="en-US" dirty="0"/>
              <a:t>Demonstrate an understanding of mental health, mental illness, and the dual continuum. </a:t>
            </a:r>
            <a:endParaRPr lang="en-US" dirty="0">
              <a:cs typeface="Calibri"/>
            </a:endParaRPr>
          </a:p>
          <a:p>
            <a:pPr marL="171450" indent="-171450">
              <a:lnSpc>
                <a:spcPct val="112999"/>
              </a:lnSpc>
              <a:spcBef>
                <a:spcPts val="667"/>
              </a:spcBef>
              <a:buFont typeface="Arial"/>
              <a:buChar char="•"/>
            </a:pPr>
            <a:r>
              <a:rPr lang="en-US" dirty="0"/>
              <a:t>Increase knowledge needed to help take care of their own well-being and the well-being of those around them.</a:t>
            </a:r>
            <a:endParaRPr lang="en-US" dirty="0">
              <a:cs typeface="Calibri"/>
            </a:endParaRPr>
          </a:p>
          <a:p>
            <a:pPr>
              <a:lnSpc>
                <a:spcPct val="112999"/>
              </a:lnSpc>
              <a:spcBef>
                <a:spcPts val="667"/>
              </a:spcBef>
            </a:pPr>
            <a:endParaRPr lang="en-CA" b="1" dirty="0"/>
          </a:p>
          <a:p>
            <a:pPr>
              <a:lnSpc>
                <a:spcPct val="112999"/>
              </a:lnSpc>
              <a:spcBef>
                <a:spcPts val="667"/>
              </a:spcBef>
            </a:pPr>
            <a:r>
              <a:rPr lang="en-CA" b="1" dirty="0"/>
              <a:t>Key messages include: </a:t>
            </a:r>
            <a:endParaRPr lang="en-US" dirty="0">
              <a:cs typeface="Calibri"/>
            </a:endParaRPr>
          </a:p>
          <a:p>
            <a:pPr marL="171450" indent="-171450">
              <a:lnSpc>
                <a:spcPct val="112999"/>
              </a:lnSpc>
              <a:spcBef>
                <a:spcPts val="667"/>
              </a:spcBef>
              <a:buFont typeface="Arial"/>
              <a:buChar char="•"/>
            </a:pPr>
            <a:r>
              <a:rPr lang="en-US" dirty="0"/>
              <a:t>We all have mental health, just like we all have physical health. </a:t>
            </a:r>
            <a:endParaRPr lang="en-US" dirty="0">
              <a:cs typeface="Calibri"/>
            </a:endParaRPr>
          </a:p>
          <a:p>
            <a:pPr marL="171450" indent="-171450">
              <a:lnSpc>
                <a:spcPct val="112999"/>
              </a:lnSpc>
              <a:spcBef>
                <a:spcPts val="667"/>
              </a:spcBef>
              <a:buFont typeface="Arial"/>
              <a:buChar char="•"/>
            </a:pPr>
            <a:r>
              <a:rPr lang="en-US" dirty="0"/>
              <a:t>Mental health is a good thing! We all want to have good mental health for ourselves, our family, and our friends.</a:t>
            </a:r>
            <a:endParaRPr lang="en-US" dirty="0">
              <a:cs typeface="Calibri"/>
            </a:endParaRPr>
          </a:p>
          <a:p>
            <a:pPr marL="171450" indent="-171450">
              <a:lnSpc>
                <a:spcPct val="112999"/>
              </a:lnSpc>
              <a:spcBef>
                <a:spcPts val="667"/>
              </a:spcBef>
              <a:buFont typeface="Arial"/>
              <a:buChar char="•"/>
            </a:pPr>
            <a:r>
              <a:rPr lang="en-US" dirty="0"/>
              <a:t>Everyone can strive for good mental health, including those with mental illness.</a:t>
            </a:r>
            <a:endParaRPr lang="en-CA" dirty="0"/>
          </a:p>
          <a:p>
            <a:endParaRPr lang="en-CA" dirty="0">
              <a:cs typeface="Calibri"/>
            </a:endParaRPr>
          </a:p>
        </p:txBody>
      </p:sp>
    </p:spTree>
    <p:extLst>
      <p:ext uri="{BB962C8B-B14F-4D97-AF65-F5344CB8AC3E}">
        <p14:creationId xmlns:p14="http://schemas.microsoft.com/office/powerpoint/2010/main" val="155948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pPr>
            <a:r>
              <a:rPr lang="en-US" dirty="0"/>
              <a:t>In Know the Facts, students discuss how mental health and mental illness are two separate yet connected ideas. This video demonstrates how you can experience good mental health even though you may have a mental illness. There is a second video included in the lesson that shows how you can also experience poor mental health, even though you might not have a mental illness.</a:t>
            </a:r>
          </a:p>
          <a:p>
            <a:pPr>
              <a:buSzPts val="1100"/>
            </a:pPr>
            <a:endParaRPr lang="en-US" dirty="0">
              <a:cs typeface="Calibri"/>
            </a:endParaRPr>
          </a:p>
          <a:p>
            <a:r>
              <a:rPr lang="en-US" dirty="0"/>
              <a:t>Video Length 0:51</a:t>
            </a:r>
            <a:endParaRPr lang="en-US" dirty="0">
              <a:cs typeface="Calibri"/>
            </a:endParaRPr>
          </a:p>
          <a:p>
            <a:pPr>
              <a:buSzPts val="1100"/>
            </a:pPr>
            <a:r>
              <a:rPr lang="en-US" dirty="0"/>
              <a:t>YouTube: </a:t>
            </a:r>
            <a:r>
              <a:rPr lang="en-US" u="sng" dirty="0">
                <a:solidFill>
                  <a:srgbClr val="0563C1"/>
                </a:solidFill>
                <a:latin typeface="Calibri"/>
                <a:ea typeface="Calibri"/>
                <a:cs typeface="Calibri"/>
                <a:sym typeface="Calibri"/>
              </a:rPr>
              <a:t>https://youtu.be/8oH6yEh-N_M</a:t>
            </a:r>
            <a:endParaRPr lang="en-US" dirty="0">
              <a:cs typeface="Calibri"/>
            </a:endParaRPr>
          </a:p>
          <a:p>
            <a:pPr>
              <a:buSzPts val="1100"/>
            </a:pPr>
            <a:r>
              <a:rPr lang="en-US" dirty="0"/>
              <a:t>Vimeo: </a:t>
            </a:r>
            <a:r>
              <a:rPr lang="en-US" u="sng" dirty="0">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https://vimeo.com/536443715/8c0b3677d4</a:t>
            </a:r>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9</a:t>
            </a:fld>
            <a:endParaRPr lang="fr-CA"/>
          </a:p>
        </p:txBody>
      </p:sp>
    </p:spTree>
    <p:extLst>
      <p:ext uri="{BB962C8B-B14F-4D97-AF65-F5344CB8AC3E}">
        <p14:creationId xmlns:p14="http://schemas.microsoft.com/office/powerpoint/2010/main" val="34585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b="1" dirty="0"/>
              <a:t>Know Yourself is the second lesson in the series. </a:t>
            </a:r>
            <a:endParaRPr lang="en-US" dirty="0"/>
          </a:p>
          <a:p>
            <a:endParaRPr lang="en-CA" dirty="0"/>
          </a:p>
          <a:p>
            <a:r>
              <a:rPr lang="en-CA" b="1" dirty="0"/>
              <a:t>Its goals are to help students:</a:t>
            </a:r>
            <a:endParaRPr lang="en-CA" dirty="0"/>
          </a:p>
          <a:p>
            <a:pPr marL="171450" indent="-171450">
              <a:lnSpc>
                <a:spcPct val="112999"/>
              </a:lnSpc>
              <a:spcBef>
                <a:spcPts val="667"/>
              </a:spcBef>
              <a:buFont typeface="Arial"/>
              <a:buChar char="•"/>
            </a:pPr>
            <a:r>
              <a:rPr lang="en-US" dirty="0"/>
              <a:t>Describe factors that can impact mental health. </a:t>
            </a:r>
            <a:endParaRPr lang="en-US" dirty="0">
              <a:cs typeface="Calibri"/>
            </a:endParaRPr>
          </a:p>
          <a:p>
            <a:pPr marL="171450" indent="-171450">
              <a:lnSpc>
                <a:spcPct val="112999"/>
              </a:lnSpc>
              <a:spcBef>
                <a:spcPts val="667"/>
              </a:spcBef>
              <a:buFont typeface="Arial"/>
              <a:buChar char="•"/>
            </a:pPr>
            <a:r>
              <a:rPr lang="en-US" dirty="0"/>
              <a:t>Recognize indicators of their mental health. </a:t>
            </a:r>
            <a:endParaRPr lang="en-US" dirty="0">
              <a:cs typeface="Calibri"/>
            </a:endParaRPr>
          </a:p>
          <a:p>
            <a:pPr marL="171450" indent="-171450">
              <a:lnSpc>
                <a:spcPct val="112999"/>
              </a:lnSpc>
              <a:spcBef>
                <a:spcPts val="667"/>
              </a:spcBef>
              <a:buFont typeface="Arial"/>
              <a:buChar char="•"/>
            </a:pPr>
            <a:r>
              <a:rPr lang="en-US" dirty="0"/>
              <a:t>Demonstrate an increased understanding of how to support their mental health. </a:t>
            </a:r>
            <a:endParaRPr lang="en-US" dirty="0">
              <a:cs typeface="Calibri"/>
            </a:endParaRPr>
          </a:p>
          <a:p>
            <a:pPr marL="171450" indent="-171450">
              <a:lnSpc>
                <a:spcPct val="112999"/>
              </a:lnSpc>
              <a:spcBef>
                <a:spcPts val="667"/>
              </a:spcBef>
              <a:buFont typeface="Arial"/>
              <a:buChar char="•"/>
            </a:pPr>
            <a:r>
              <a:rPr lang="en-US" dirty="0"/>
              <a:t>Differentiate healthy from unhealthy coping strategies.</a:t>
            </a:r>
            <a:endParaRPr lang="en-CA" dirty="0"/>
          </a:p>
          <a:p>
            <a:pPr>
              <a:lnSpc>
                <a:spcPct val="112999"/>
              </a:lnSpc>
              <a:spcBef>
                <a:spcPts val="667"/>
              </a:spcBef>
            </a:pPr>
            <a:endParaRPr lang="en-CA" b="1" dirty="0"/>
          </a:p>
          <a:p>
            <a:pPr>
              <a:lnSpc>
                <a:spcPct val="112999"/>
              </a:lnSpc>
              <a:spcBef>
                <a:spcPts val="667"/>
              </a:spcBef>
            </a:pPr>
            <a:r>
              <a:rPr lang="en-CA" b="1" dirty="0"/>
              <a:t>Key messages include:</a:t>
            </a:r>
            <a:endParaRPr lang="en-US" dirty="0">
              <a:cs typeface="Calibri" panose="020F0502020204030204"/>
            </a:endParaRPr>
          </a:p>
          <a:p>
            <a:pPr marL="171450" indent="-171450">
              <a:lnSpc>
                <a:spcPct val="112999"/>
              </a:lnSpc>
              <a:spcBef>
                <a:spcPts val="667"/>
              </a:spcBef>
              <a:buFont typeface="Arial"/>
              <a:buChar char="•"/>
            </a:pPr>
            <a:r>
              <a:rPr lang="en-US" dirty="0"/>
              <a:t>We know the year has been a challenging one – we are here to help. </a:t>
            </a:r>
            <a:endParaRPr lang="en-US" dirty="0">
              <a:cs typeface="Calibri"/>
            </a:endParaRPr>
          </a:p>
          <a:p>
            <a:pPr marL="171450" indent="-171450">
              <a:lnSpc>
                <a:spcPct val="112999"/>
              </a:lnSpc>
              <a:spcBef>
                <a:spcPts val="667"/>
              </a:spcBef>
              <a:buFont typeface="Arial"/>
              <a:buChar char="•"/>
            </a:pPr>
            <a:r>
              <a:rPr lang="en-US" dirty="0"/>
              <a:t>We can take care of our mental health, just like we take care of our physical health. </a:t>
            </a:r>
            <a:endParaRPr lang="en-US" dirty="0">
              <a:cs typeface="Calibri"/>
            </a:endParaRPr>
          </a:p>
          <a:p>
            <a:pPr marL="171450" indent="-171450">
              <a:lnSpc>
                <a:spcPct val="112999"/>
              </a:lnSpc>
              <a:spcBef>
                <a:spcPts val="667"/>
              </a:spcBef>
              <a:buFont typeface="Arial"/>
              <a:buChar char="•"/>
            </a:pPr>
            <a:r>
              <a:rPr lang="en-US" dirty="0"/>
              <a:t>We can’t eliminate stress or challenges all together, but we can give ourselves resources to help manage them.</a:t>
            </a:r>
            <a:endParaRPr lang="en-CA" dirty="0"/>
          </a:p>
          <a:p>
            <a:pPr marL="0" lvl="0" indent="0" algn="l">
              <a:spcBef>
                <a:spcPts val="0"/>
              </a:spcBef>
              <a:spcAft>
                <a:spcPts val="0"/>
              </a:spcAft>
              <a:buNone/>
            </a:pPr>
            <a:endParaRPr lang="en-CA" dirty="0">
              <a:cs typeface="Calibri"/>
            </a:endParaRPr>
          </a:p>
        </p:txBody>
      </p:sp>
    </p:spTree>
    <p:extLst>
      <p:ext uri="{BB962C8B-B14F-4D97-AF65-F5344CB8AC3E}">
        <p14:creationId xmlns:p14="http://schemas.microsoft.com/office/powerpoint/2010/main" val="300717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dirty="0"/>
              <a:t>Know Yourself includes a quiz to help students learn about the mental health and well-being of their peers based on the Ontario Student Drug Use and Health Survey (OSDUHS). The OSDUHS is a survey that has been given to Ontario students every two years since 1977. In 2021, 2,225 students in grades 7-12 participated. We’ll click through a question to show you how the survey works. The quiz in the lesson is formatted the same way. It's easy to click and use. An educator guide is also available to aid class discussion.</a:t>
            </a:r>
            <a:endParaRPr lang="en-US" dirty="0">
              <a:cs typeface="Calibri"/>
            </a:endParaRPr>
          </a:p>
          <a:p>
            <a:endParaRPr lang="en-CA"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11</a:t>
            </a:fld>
            <a:endParaRPr lang="fr-CA"/>
          </a:p>
        </p:txBody>
      </p:sp>
    </p:spTree>
    <p:extLst>
      <p:ext uri="{BB962C8B-B14F-4D97-AF65-F5344CB8AC3E}">
        <p14:creationId xmlns:p14="http://schemas.microsoft.com/office/powerpoint/2010/main" val="1064565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cs typeface="Calibri"/>
            </a:endParaRPr>
          </a:p>
          <a:p>
            <a:pPr marL="0" lvl="0" indent="0" algn="l">
              <a:lnSpc>
                <a:spcPct val="100000"/>
              </a:lnSpc>
              <a:spcBef>
                <a:spcPts val="0"/>
              </a:spcBef>
              <a:spcAft>
                <a:spcPts val="0"/>
              </a:spcAft>
              <a:buSzPts val="1100"/>
              <a:buNone/>
            </a:pPr>
            <a:endParaRPr lang="en-CA">
              <a:cs typeface="Calibri"/>
            </a:endParaRPr>
          </a:p>
        </p:txBody>
      </p:sp>
    </p:spTree>
    <p:extLst>
      <p:ext uri="{BB962C8B-B14F-4D97-AF65-F5344CB8AC3E}">
        <p14:creationId xmlns:p14="http://schemas.microsoft.com/office/powerpoint/2010/main" val="805806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cs typeface="Calibri"/>
            </a:endParaRPr>
          </a:p>
          <a:p>
            <a:pPr marL="0" lvl="0" indent="0" algn="l">
              <a:lnSpc>
                <a:spcPct val="100000"/>
              </a:lnSpc>
              <a:spcBef>
                <a:spcPts val="0"/>
              </a:spcBef>
              <a:spcAft>
                <a:spcPts val="0"/>
              </a:spcAft>
              <a:buSzPts val="1100"/>
              <a:buNone/>
            </a:pPr>
            <a:endParaRPr lang="en-CA">
              <a:cs typeface="Calibri"/>
            </a:endParaRPr>
          </a:p>
        </p:txBody>
      </p:sp>
    </p:spTree>
    <p:extLst>
      <p:ext uri="{BB962C8B-B14F-4D97-AF65-F5344CB8AC3E}">
        <p14:creationId xmlns:p14="http://schemas.microsoft.com/office/powerpoint/2010/main" val="2777569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CA">
                <a:cs typeface="Calibri"/>
              </a:rPr>
              <a:t>Should students choose an incorrect response, they will receive feedback in this format.</a:t>
            </a:r>
          </a:p>
          <a:p>
            <a:pPr marL="0" lvl="0" indent="0" algn="l">
              <a:lnSpc>
                <a:spcPct val="100000"/>
              </a:lnSpc>
              <a:spcBef>
                <a:spcPts val="0"/>
              </a:spcBef>
              <a:spcAft>
                <a:spcPts val="0"/>
              </a:spcAft>
              <a:buSzPts val="1100"/>
              <a:buNone/>
            </a:pPr>
            <a:endParaRPr lang="en-CA">
              <a:cs typeface="Calibri"/>
            </a:endParaRPr>
          </a:p>
        </p:txBody>
      </p:sp>
    </p:spTree>
    <p:extLst>
      <p:ext uri="{BB962C8B-B14F-4D97-AF65-F5344CB8AC3E}">
        <p14:creationId xmlns:p14="http://schemas.microsoft.com/office/powerpoint/2010/main" val="905776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b="1" dirty="0"/>
              <a:t>Help Yourself is the third lesson in the series. </a:t>
            </a:r>
            <a:endParaRPr lang="en-US" dirty="0"/>
          </a:p>
          <a:p>
            <a:endParaRPr lang="en-CA" dirty="0"/>
          </a:p>
          <a:p>
            <a:r>
              <a:rPr lang="en-CA" b="1" dirty="0"/>
              <a:t>Its goals are to help students:</a:t>
            </a:r>
            <a:endParaRPr lang="en-CA" dirty="0"/>
          </a:p>
          <a:p>
            <a:pPr marL="171450" indent="-171450">
              <a:lnSpc>
                <a:spcPct val="112999"/>
              </a:lnSpc>
              <a:spcBef>
                <a:spcPts val="667"/>
              </a:spcBef>
              <a:buFont typeface="Arial"/>
              <a:buChar char="•"/>
            </a:pPr>
            <a:r>
              <a:rPr lang="en-US" dirty="0"/>
              <a:t>Increase awareness of when to seek support </a:t>
            </a:r>
            <a:endParaRPr lang="en-US" dirty="0">
              <a:cs typeface="Calibri"/>
            </a:endParaRPr>
          </a:p>
          <a:p>
            <a:pPr marL="171450" indent="-171450">
              <a:lnSpc>
                <a:spcPct val="112999"/>
              </a:lnSpc>
              <a:spcBef>
                <a:spcPts val="667"/>
              </a:spcBef>
              <a:buFont typeface="Arial"/>
              <a:buChar char="•"/>
            </a:pPr>
            <a:r>
              <a:rPr lang="en-US" dirty="0"/>
              <a:t>Recognize common barriers to help-seeking </a:t>
            </a:r>
            <a:endParaRPr lang="en-US" dirty="0">
              <a:cs typeface="Calibri"/>
            </a:endParaRPr>
          </a:p>
          <a:p>
            <a:pPr marL="171450" indent="-171450">
              <a:lnSpc>
                <a:spcPct val="112999"/>
              </a:lnSpc>
              <a:spcBef>
                <a:spcPts val="667"/>
              </a:spcBef>
              <a:buFont typeface="Arial"/>
              <a:buChar char="•"/>
            </a:pPr>
            <a:r>
              <a:rPr lang="en-US" dirty="0"/>
              <a:t>Increase awareness of mental health services and supports within the school and community </a:t>
            </a:r>
            <a:endParaRPr lang="en-US" dirty="0">
              <a:cs typeface="Calibri"/>
            </a:endParaRPr>
          </a:p>
          <a:p>
            <a:pPr marL="171450" indent="-171450">
              <a:lnSpc>
                <a:spcPct val="112999"/>
              </a:lnSpc>
              <a:spcBef>
                <a:spcPts val="667"/>
              </a:spcBef>
              <a:buFont typeface="Arial"/>
              <a:buChar char="•"/>
            </a:pPr>
            <a:r>
              <a:rPr lang="en-US" dirty="0"/>
              <a:t>Increase knowledge of effective help-seeking strategies </a:t>
            </a:r>
            <a:endParaRPr lang="en-US" dirty="0">
              <a:cs typeface="Calibri"/>
            </a:endParaRPr>
          </a:p>
          <a:p>
            <a:pPr marL="171450" indent="-171450">
              <a:lnSpc>
                <a:spcPct val="112999"/>
              </a:lnSpc>
              <a:spcBef>
                <a:spcPts val="667"/>
              </a:spcBef>
              <a:buFont typeface="Arial"/>
              <a:buChar char="•"/>
            </a:pPr>
            <a:r>
              <a:rPr lang="en-US" dirty="0"/>
              <a:t>Increased understanding of the process of engaging with </a:t>
            </a:r>
            <a:r>
              <a:rPr lang="en-US" dirty="0" err="1"/>
              <a:t>suppor</a:t>
            </a:r>
            <a:r>
              <a:rPr lang="en-CA" dirty="0"/>
              <a:t>t</a:t>
            </a:r>
            <a:endParaRPr lang="en-US" dirty="0"/>
          </a:p>
          <a:p>
            <a:pPr>
              <a:lnSpc>
                <a:spcPct val="112999"/>
              </a:lnSpc>
              <a:spcBef>
                <a:spcPts val="667"/>
              </a:spcBef>
            </a:pPr>
            <a:endParaRPr lang="en-CA" b="1" dirty="0"/>
          </a:p>
          <a:p>
            <a:pPr>
              <a:lnSpc>
                <a:spcPct val="112999"/>
              </a:lnSpc>
              <a:spcBef>
                <a:spcPts val="667"/>
              </a:spcBef>
              <a:buFont typeface="Arial"/>
            </a:pPr>
            <a:r>
              <a:rPr lang="en-CA" b="1" dirty="0"/>
              <a:t>Key messages include:</a:t>
            </a:r>
            <a:endParaRPr lang="en-US" dirty="0">
              <a:cs typeface="Calibri"/>
            </a:endParaRPr>
          </a:p>
          <a:p>
            <a:pPr marL="171450" indent="-171450">
              <a:lnSpc>
                <a:spcPct val="112999"/>
              </a:lnSpc>
              <a:spcBef>
                <a:spcPts val="667"/>
              </a:spcBef>
              <a:buFont typeface="Arial"/>
              <a:buChar char="•"/>
            </a:pPr>
            <a:r>
              <a:rPr lang="en-US" dirty="0"/>
              <a:t>Getting help when you need it is an important part of taking care of your mental health. </a:t>
            </a:r>
            <a:endParaRPr lang="en-US" dirty="0">
              <a:cs typeface="Calibri"/>
            </a:endParaRPr>
          </a:p>
          <a:p>
            <a:pPr marL="171450" indent="-171450">
              <a:lnSpc>
                <a:spcPct val="112999"/>
              </a:lnSpc>
              <a:spcBef>
                <a:spcPts val="667"/>
              </a:spcBef>
              <a:buFont typeface="Arial"/>
              <a:buChar char="•"/>
            </a:pPr>
            <a:r>
              <a:rPr lang="en-US" dirty="0"/>
              <a:t>Not everything that weighs you down is yours to carry alone. </a:t>
            </a:r>
            <a:endParaRPr lang="en-US" dirty="0">
              <a:cs typeface="Calibri"/>
            </a:endParaRPr>
          </a:p>
          <a:p>
            <a:pPr marL="171450" indent="-171450">
              <a:lnSpc>
                <a:spcPct val="112999"/>
              </a:lnSpc>
              <a:spcBef>
                <a:spcPts val="667"/>
              </a:spcBef>
              <a:buFont typeface="Arial"/>
              <a:buChar char="•"/>
            </a:pPr>
            <a:r>
              <a:rPr lang="en-US" dirty="0"/>
              <a:t>Your problems don’t have to be big to talk to someone about them.</a:t>
            </a:r>
            <a:endParaRPr lang="en-CA" dirty="0"/>
          </a:p>
          <a:p>
            <a:pPr marL="0" lvl="0" indent="0" algn="l">
              <a:spcBef>
                <a:spcPts val="0"/>
              </a:spcBef>
              <a:spcAft>
                <a:spcPts val="0"/>
              </a:spcAft>
              <a:buNone/>
            </a:pPr>
            <a:endParaRPr lang="en-US" dirty="0">
              <a:cs typeface="Calibri"/>
            </a:endParaRPr>
          </a:p>
        </p:txBody>
      </p:sp>
    </p:spTree>
    <p:extLst>
      <p:ext uri="{BB962C8B-B14F-4D97-AF65-F5344CB8AC3E}">
        <p14:creationId xmlns:p14="http://schemas.microsoft.com/office/powerpoint/2010/main" val="2945932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Yourself includes a visualization activity for students. Again, the lessons include as many click and play options as possible. The video (3:07 minutes) is accompanied by the following reflection questions: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Imagine carrying a backpack like this all the time. How would it feel? </a:t>
            </a:r>
            <a:endParaRPr lang="en-US" dirty="0">
              <a:cs typeface="Calibri"/>
            </a:endParaRPr>
          </a:p>
          <a:p>
            <a:pPr marL="171450" indent="-171450">
              <a:buFont typeface="Arial" panose="020B0604020202020204" pitchFamily="34" charset="0"/>
              <a:buChar char="•"/>
            </a:pPr>
            <a:r>
              <a:rPr lang="en-US" dirty="0"/>
              <a:t>Would someone be able to carry it by themself? For how long? </a:t>
            </a:r>
            <a:endParaRPr lang="en-US" dirty="0">
              <a:cs typeface="Calibri"/>
            </a:endParaRPr>
          </a:p>
          <a:p>
            <a:pPr marL="171450" indent="-171450">
              <a:buFont typeface="Arial" panose="020B0604020202020204" pitchFamily="34" charset="0"/>
              <a:buChar char="•"/>
            </a:pPr>
            <a:r>
              <a:rPr lang="en-US" dirty="0"/>
              <a:t>What kind of items might be too heavy to carry alone? </a:t>
            </a:r>
            <a:endParaRPr lang="en-US" dirty="0">
              <a:cs typeface="Calibri"/>
            </a:endParaRPr>
          </a:p>
          <a:p>
            <a:pPr marL="171450" indent="-171450">
              <a:buFont typeface="Arial" panose="020B0604020202020204" pitchFamily="34" charset="0"/>
              <a:buChar char="•"/>
            </a:pPr>
            <a:r>
              <a:rPr lang="en-US" dirty="0"/>
              <a:t>What would it be like if we could see everyone’s backpack?</a:t>
            </a:r>
            <a:endParaRPr lang="en-CA" dirty="0"/>
          </a:p>
          <a:p>
            <a:endParaRPr lang="en-CA" dirty="0"/>
          </a:p>
        </p:txBody>
      </p:sp>
      <p:sp>
        <p:nvSpPr>
          <p:cNvPr id="4" name="Slide Number Placeholder 3"/>
          <p:cNvSpPr>
            <a:spLocks noGrp="1"/>
          </p:cNvSpPr>
          <p:nvPr>
            <p:ph type="sldNum" sz="quarter" idx="5"/>
          </p:nvPr>
        </p:nvSpPr>
        <p:spPr/>
        <p:txBody>
          <a:bodyPr/>
          <a:lstStyle/>
          <a:p>
            <a:fld id="{D20A7011-C055-4AA9-B767-EB46CF7CC347}" type="slidenum">
              <a:rPr lang="fr-CA" smtClean="0"/>
              <a:t>16</a:t>
            </a:fld>
            <a:endParaRPr lang="fr-CA"/>
          </a:p>
        </p:txBody>
      </p:sp>
    </p:spTree>
    <p:extLst>
      <p:ext uri="{BB962C8B-B14F-4D97-AF65-F5344CB8AC3E}">
        <p14:creationId xmlns:p14="http://schemas.microsoft.com/office/powerpoint/2010/main" val="3238310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69cf7991_1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69cf7991_1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b="1" dirty="0"/>
              <a:t>Help a Friend is the fourth lesson in the series. </a:t>
            </a:r>
            <a:endParaRPr lang="en-US" dirty="0"/>
          </a:p>
          <a:p>
            <a:endParaRPr lang="en-CA" dirty="0"/>
          </a:p>
          <a:p>
            <a:r>
              <a:rPr lang="en-CA" b="1" dirty="0"/>
              <a:t>Its goals are to help students:</a:t>
            </a:r>
            <a:endParaRPr lang="en-CA" dirty="0"/>
          </a:p>
          <a:p>
            <a:pPr marL="171450" indent="-171450">
              <a:lnSpc>
                <a:spcPct val="112999"/>
              </a:lnSpc>
              <a:spcBef>
                <a:spcPts val="667"/>
              </a:spcBef>
              <a:buFont typeface="Arial"/>
              <a:buChar char="•"/>
            </a:pPr>
            <a:r>
              <a:rPr lang="en-US" dirty="0"/>
              <a:t>Recognize when a friend needs mental health support </a:t>
            </a:r>
            <a:endParaRPr lang="en-US" dirty="0">
              <a:cs typeface="Calibri" panose="020F0502020204030204"/>
            </a:endParaRPr>
          </a:p>
          <a:p>
            <a:pPr marL="171450" indent="-171450">
              <a:lnSpc>
                <a:spcPct val="112999"/>
              </a:lnSpc>
              <a:spcBef>
                <a:spcPts val="667"/>
              </a:spcBef>
              <a:buFont typeface="Arial"/>
              <a:buChar char="•"/>
            </a:pPr>
            <a:r>
              <a:rPr lang="en-US" dirty="0"/>
              <a:t>Use appropriate help-giving strategies to safely support a friend struggling with their mental health </a:t>
            </a:r>
            <a:endParaRPr lang="en-US" dirty="0">
              <a:cs typeface="Calibri" panose="020F0502020204030204"/>
            </a:endParaRPr>
          </a:p>
          <a:p>
            <a:pPr marL="171450" indent="-171450">
              <a:lnSpc>
                <a:spcPct val="112999"/>
              </a:lnSpc>
              <a:spcBef>
                <a:spcPts val="667"/>
              </a:spcBef>
              <a:buFont typeface="Arial"/>
              <a:buChar char="•"/>
            </a:pPr>
            <a:r>
              <a:rPr lang="en-US" dirty="0"/>
              <a:t>Increase awareness of appropriate self-care and boundaries when supporting a friend </a:t>
            </a:r>
            <a:endParaRPr lang="en-US" dirty="0">
              <a:cs typeface="Calibri"/>
            </a:endParaRPr>
          </a:p>
          <a:p>
            <a:pPr marL="171450" indent="-171450">
              <a:lnSpc>
                <a:spcPct val="112999"/>
              </a:lnSpc>
              <a:spcBef>
                <a:spcPts val="667"/>
              </a:spcBef>
              <a:buFont typeface="Arial"/>
              <a:buChar char="•"/>
            </a:pPr>
            <a:endParaRPr lang="en-CA" b="1" dirty="0"/>
          </a:p>
          <a:p>
            <a:pPr>
              <a:lnSpc>
                <a:spcPct val="112999"/>
              </a:lnSpc>
              <a:spcBef>
                <a:spcPts val="667"/>
              </a:spcBef>
            </a:pPr>
            <a:r>
              <a:rPr lang="en-CA" b="1" dirty="0"/>
              <a:t>Key messages include:</a:t>
            </a:r>
            <a:endParaRPr lang="en-US" dirty="0">
              <a:cs typeface="Calibri"/>
            </a:endParaRPr>
          </a:p>
          <a:p>
            <a:pPr marL="273050" indent="-171450">
              <a:lnSpc>
                <a:spcPct val="112999"/>
              </a:lnSpc>
              <a:spcBef>
                <a:spcPts val="667"/>
              </a:spcBef>
              <a:buFont typeface="Arial"/>
              <a:buChar char="•"/>
            </a:pPr>
            <a:r>
              <a:rPr lang="en-US" dirty="0"/>
              <a:t>We have an important role to play in supporting our friends. </a:t>
            </a:r>
            <a:endParaRPr lang="en-US" dirty="0">
              <a:cs typeface="Calibri" panose="020F0502020204030204"/>
            </a:endParaRPr>
          </a:p>
          <a:p>
            <a:pPr marL="273050" indent="-171450">
              <a:lnSpc>
                <a:spcPct val="112999"/>
              </a:lnSpc>
              <a:spcBef>
                <a:spcPts val="667"/>
              </a:spcBef>
              <a:buFont typeface="Arial"/>
              <a:buChar char="•"/>
            </a:pPr>
            <a:r>
              <a:rPr lang="en-US" dirty="0"/>
              <a:t>Sometimes we need other people to play a role, too. </a:t>
            </a:r>
            <a:endParaRPr lang="en-US" dirty="0">
              <a:cs typeface="Calibri" panose="020F0502020204030204"/>
            </a:endParaRPr>
          </a:p>
          <a:p>
            <a:pPr marL="273050" indent="-171450">
              <a:lnSpc>
                <a:spcPct val="112999"/>
              </a:lnSpc>
              <a:spcBef>
                <a:spcPts val="667"/>
              </a:spcBef>
              <a:buFont typeface="Arial"/>
              <a:buChar char="•"/>
            </a:pPr>
            <a:r>
              <a:rPr lang="en-US" dirty="0"/>
              <a:t>We do not have to carry our concern for our friend alone. </a:t>
            </a:r>
            <a:endParaRPr lang="en-US" dirty="0">
              <a:cs typeface="Calibri" panose="020F0502020204030204"/>
            </a:endParaRPr>
          </a:p>
          <a:p>
            <a:pPr marL="273050" indent="-171450">
              <a:lnSpc>
                <a:spcPct val="112999"/>
              </a:lnSpc>
              <a:spcBef>
                <a:spcPts val="667"/>
              </a:spcBef>
              <a:buFont typeface="Arial"/>
              <a:buChar char="•"/>
            </a:pPr>
            <a:r>
              <a:rPr lang="en-US" dirty="0"/>
              <a:t>Even if our friend asks us not to, we need to seek support right away if there is a risk to their safety or anyone else’s.</a:t>
            </a:r>
            <a:endParaRPr lang="en-CA" dirty="0">
              <a:cs typeface="Calibri" panose="020F0502020204030204"/>
            </a:endParaRPr>
          </a:p>
          <a:p>
            <a:pPr marL="0" lvl="0" indent="0" algn="l">
              <a:spcBef>
                <a:spcPts val="0"/>
              </a:spcBef>
              <a:spcAft>
                <a:spcPts val="0"/>
              </a:spcAft>
              <a:buNone/>
            </a:pPr>
            <a:endParaRPr lang="en-US" dirty="0">
              <a:cs typeface="Calibri"/>
            </a:endParaRPr>
          </a:p>
        </p:txBody>
      </p:sp>
    </p:spTree>
    <p:extLst>
      <p:ext uri="{BB962C8B-B14F-4D97-AF65-F5344CB8AC3E}">
        <p14:creationId xmlns:p14="http://schemas.microsoft.com/office/powerpoint/2010/main" val="3925124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this lesson students are taught steps to help support a friend with a mental health concern. This video (2:31 minutes) provides students with a chance to consolidate and practice that learning. An educator guide is provided to help with the discussion. The voiceovers in both English and French were done by students</a:t>
            </a:r>
            <a:r>
              <a:rPr lang="en-US" dirty="0"/>
              <a:t>.</a:t>
            </a:r>
          </a:p>
          <a:p>
            <a:endParaRPr lang="en-US" dirty="0">
              <a:cs typeface="Calibri"/>
            </a:endParaRPr>
          </a:p>
          <a:p>
            <a:r>
              <a:rPr lang="en-US" dirty="0">
                <a:hlinkClick r:id="rId3"/>
              </a:rPr>
              <a:t>Helping a Friend Practice Scenario (Virtual) - YouTube</a:t>
            </a:r>
            <a:endParaRPr lang="en-US"/>
          </a:p>
          <a:p>
            <a:r>
              <a:rPr lang="en-US" dirty="0">
                <a:hlinkClick r:id="rId4"/>
              </a:rPr>
              <a:t>Helping a Friend Practice Scenario (Virtual) (vimeo.com)</a:t>
            </a:r>
            <a:endParaRPr lang="en-US"/>
          </a:p>
          <a:p>
            <a:endParaRPr lang="en-CA">
              <a:cs typeface="Calibri" panose="020F0502020204030204"/>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18</a:t>
            </a:fld>
            <a:endParaRPr lang="fr-CA"/>
          </a:p>
        </p:txBody>
      </p:sp>
    </p:spTree>
    <p:extLst>
      <p:ext uri="{BB962C8B-B14F-4D97-AF65-F5344CB8AC3E}">
        <p14:creationId xmlns:p14="http://schemas.microsoft.com/office/powerpoint/2010/main" val="394875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653"/>
              </a:spcBef>
            </a:pPr>
            <a:r>
              <a:rPr lang="en-CA" dirty="0"/>
              <a:t>We want to take a team approach in delivering these lessons. If you are interested in learning more about this opportunity and coming together as part of that team, please let me know. Please also speak to me if y</a:t>
            </a:r>
            <a:r>
              <a:rPr lang="en-US" dirty="0" err="1"/>
              <a:t>ou</a:t>
            </a:r>
            <a:r>
              <a:rPr lang="en-US" dirty="0"/>
              <a:t> have any questions about the lessons or any other ideas on how we can use the School Mental Health Ontario resources in our school to support students.</a:t>
            </a:r>
            <a:endParaRPr lang="en-CA" dirty="0"/>
          </a:p>
          <a:p>
            <a:endParaRPr lang="en-US" dirty="0"/>
          </a:p>
          <a:p>
            <a:r>
              <a:rPr lang="en-US" b="1" dirty="0"/>
              <a:t>[Note to administrators: an administrator implementation tip sheet is available within the "</a:t>
            </a:r>
            <a:r>
              <a:rPr lang="en-US" b="1" dirty="0">
                <a:hlinkClick r:id="rId3"/>
              </a:rPr>
              <a:t>Implementation Materials for School Leaders</a:t>
            </a:r>
            <a:r>
              <a:rPr lang="en-US" b="1" dirty="0"/>
              <a:t>" section of the resource on the SMH-ON website.]</a:t>
            </a:r>
            <a:endParaRPr lang="en-US" dirty="0"/>
          </a:p>
          <a:p>
            <a:pPr>
              <a:lnSpc>
                <a:spcPct val="107000"/>
              </a:lnSpc>
              <a:spcBef>
                <a:spcPts val="653"/>
              </a:spcBef>
            </a:pPr>
            <a:endParaRPr lang="en-CA" dirty="0"/>
          </a:p>
          <a:p>
            <a:endParaRPr lang="en-US" dirty="0">
              <a:cs typeface="Calibri"/>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19</a:t>
            </a:fld>
            <a:endParaRPr lang="en-US"/>
          </a:p>
        </p:txBody>
      </p:sp>
    </p:spTree>
    <p:extLst>
      <p:ext uri="{BB962C8B-B14F-4D97-AF65-F5344CB8AC3E}">
        <p14:creationId xmlns:p14="http://schemas.microsoft.com/office/powerpoint/2010/main" val="1066076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Educators who have used Student MH LIT shared the following about their experience. </a:t>
            </a:r>
          </a:p>
          <a:p>
            <a:pPr>
              <a:defRPr/>
            </a:pPr>
            <a:endParaRPr lang="en-US" dirty="0">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20</a:t>
            </a:fld>
            <a:endParaRPr lang="fr-CA"/>
          </a:p>
        </p:txBody>
      </p:sp>
    </p:spTree>
    <p:extLst>
      <p:ext uri="{BB962C8B-B14F-4D97-AF65-F5344CB8AC3E}">
        <p14:creationId xmlns:p14="http://schemas.microsoft.com/office/powerpoint/2010/main" val="1463150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encourage you to look at the School Mental Health Ontario website, if you have not already done so. We have an important role in creating mentally healthy classroom environments, noticing students whom we may be concerned about, and teaching students about maintaining good mental health, and these resources can help us do so.</a:t>
            </a:r>
          </a:p>
        </p:txBody>
      </p:sp>
      <p:sp>
        <p:nvSpPr>
          <p:cNvPr id="4" name="Slide Number Placeholder 3"/>
          <p:cNvSpPr>
            <a:spLocks noGrp="1"/>
          </p:cNvSpPr>
          <p:nvPr>
            <p:ph type="sldNum" sz="quarter" idx="5"/>
          </p:nvPr>
        </p:nvSpPr>
        <p:spPr/>
        <p:txBody>
          <a:bodyPr/>
          <a:lstStyle/>
          <a:p>
            <a:fld id="{B8E28318-BF53-4FF1-A749-3338F211EB46}" type="slidenum">
              <a:rPr lang="en-US" smtClean="0"/>
              <a:t>21</a:t>
            </a:fld>
            <a:endParaRPr lang="en-US"/>
          </a:p>
        </p:txBody>
      </p:sp>
    </p:spTree>
    <p:extLst>
      <p:ext uri="{BB962C8B-B14F-4D97-AF65-F5344CB8AC3E}">
        <p14:creationId xmlns:p14="http://schemas.microsoft.com/office/powerpoint/2010/main" val="424998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hyperlink" Target="http://www.smho-smso.ca/" TargetMode="Externa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hyperlink" Target="http://www.smho-smso.ca/" TargetMode="Externa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www.smho-smso.ca/" TargetMode="Externa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hyperlink" Target="http://www.smho-smso.ca/" TargetMode="Externa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6.xml"/><Relationship Id="rId5" Type="http://schemas.openxmlformats.org/officeDocument/2006/relationships/image" Target="../media/image10.jpeg"/><Relationship Id="rId4" Type="http://schemas.openxmlformats.org/officeDocument/2006/relationships/image" Target="../media/image1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5.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5" Type="http://schemas.openxmlformats.org/officeDocument/2006/relationships/image" Target="../media/image10.jpeg"/><Relationship Id="rId4" Type="http://schemas.openxmlformats.org/officeDocument/2006/relationships/image" Target="../media/image1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1EB7-A4A7-8940-9B14-5DD5372117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1FC24A-430D-314E-BA0F-37E7EAF7E4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89163-AD44-AD49-9248-F80E0BA5C12F}"/>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00130C3F-31F2-284D-9F47-1C7113FEA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A05DD-13C9-5C4A-AB68-CA177BF99D50}"/>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62053266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BCAD-7EA9-E94A-B80C-DA7CA939F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259BF4-51AC-F548-8250-413ABCE6E6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BA59B-0575-C44A-81C3-15BBE8935F0E}"/>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ACA1C46F-9C6B-1D43-9EB2-5CD4E8B7D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B1571-0C99-F141-AFF5-AEB8D23B1599}"/>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9878804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F4F9-B9B5-A442-8176-3EDC65E0E3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D5C50E-F177-E84D-B981-58C56CA6D9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BED20-F640-0D44-9D4B-9B39BF9DB287}"/>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1EAA1CAF-ADF6-7F4F-ABF1-E81B6FBC7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321DB-DD3D-E941-80A5-2C7416D47E47}"/>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510033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AC76-9F65-BF46-B377-D41AF7D52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840950-0A89-9946-8FBC-F4DA14343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3181E7-71D3-4C4D-9FB8-E1EE88D388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81576-7507-FC43-878F-26EA8D72DEB7}"/>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6" name="Footer Placeholder 5">
            <a:extLst>
              <a:ext uri="{FF2B5EF4-FFF2-40B4-BE49-F238E27FC236}">
                <a16:creationId xmlns:a16="http://schemas.microsoft.com/office/drawing/2014/main" id="{E63577AA-4393-1241-A751-8A255A4DA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89134-5154-824D-BADD-A3D2C1CAE40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06057178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1FF2-073A-5B40-999F-71FBE80E7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5E0DA1-FF95-EA41-93B5-8BD2701245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486E1-0466-404F-87BC-6BE248B8B7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57F98-BB3E-F849-AE29-9B9F7DB444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804CC-2F17-BB4A-B534-BA8E58CF3D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DB303C-AFF3-614B-AF64-77F7F99F3BB5}"/>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8" name="Footer Placeholder 7">
            <a:extLst>
              <a:ext uri="{FF2B5EF4-FFF2-40B4-BE49-F238E27FC236}">
                <a16:creationId xmlns:a16="http://schemas.microsoft.com/office/drawing/2014/main" id="{67AD9AE2-F95F-D14C-8FBA-5C4D6E5884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FC4358-FA32-BA4C-AC5B-30C26FFBBFA1}"/>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6322754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F63-0D54-E143-957A-CFF0627077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5588B8-96F7-E94B-BF94-50A9B3469230}"/>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4" name="Footer Placeholder 3">
            <a:extLst>
              <a:ext uri="{FF2B5EF4-FFF2-40B4-BE49-F238E27FC236}">
                <a16:creationId xmlns:a16="http://schemas.microsoft.com/office/drawing/2014/main" id="{F75CF3EF-DA3F-104E-A30B-250D9B13A2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BC3BDD-BA90-FF40-9E48-6A0AB77B3DDA}"/>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2981986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50C691-B120-7E48-91C7-329F64D881F2}"/>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3" name="Footer Placeholder 2">
            <a:extLst>
              <a:ext uri="{FF2B5EF4-FFF2-40B4-BE49-F238E27FC236}">
                <a16:creationId xmlns:a16="http://schemas.microsoft.com/office/drawing/2014/main" id="{98418971-5872-FC45-B382-92CD0792C5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FF97BF-EBEC-6641-9B54-C59A09DA6A9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70340145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5A63-123B-0745-94DB-9C3F0BD85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F6529D-E2B9-7D4E-836F-6B341AFAC8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1CC0DF-AF0D-314C-826B-3DBCBD978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2EF96-B189-9241-A156-CF78DC17E964}"/>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6" name="Footer Placeholder 5">
            <a:extLst>
              <a:ext uri="{FF2B5EF4-FFF2-40B4-BE49-F238E27FC236}">
                <a16:creationId xmlns:a16="http://schemas.microsoft.com/office/drawing/2014/main" id="{A20544B1-D0AF-9644-B992-0B317B557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2E3B3-05B9-994F-B22F-BE5F58DD288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57525618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76C5-7F74-3348-9265-BD3EA71D5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0A3251-B109-1845-8D1A-59A729584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65C0E-44D5-EB44-825D-4F7B04177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E5657-DFA5-E840-B0ED-CF374AC0E2C9}"/>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6" name="Footer Placeholder 5">
            <a:extLst>
              <a:ext uri="{FF2B5EF4-FFF2-40B4-BE49-F238E27FC236}">
                <a16:creationId xmlns:a16="http://schemas.microsoft.com/office/drawing/2014/main" id="{FB3DA21F-64C3-FD4C-8129-F35E05BF2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6577E-7F68-554E-984F-1F871ED68DC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47281270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8CFF-5881-3F41-8C4E-3BB9944FA8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529CE0-B23D-1B42-B0CF-B00CE8E054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CE3D8-8867-CE4D-BE94-29F490EE5161}"/>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18DDD47D-C5D7-B34E-8717-59043F75A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60CAA-BC9D-C24C-B7AA-8017D7BCB98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82620878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45C755-0B59-AF49-BBE5-B827531B2E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7C0A21-2B2A-304B-B517-080B8AE8F8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82221-9273-2A4F-9417-377074682FAA}"/>
              </a:ext>
            </a:extLst>
          </p:cNvPr>
          <p:cNvSpPr>
            <a:spLocks noGrp="1"/>
          </p:cNvSpPr>
          <p:nvPr>
            <p:ph type="dt" sz="half" idx="10"/>
          </p:nvPr>
        </p:nvSpPr>
        <p:spPr/>
        <p:txBody>
          <a:body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F32590B1-1401-6943-84AB-30119643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4F6C6-9BEE-FF46-9B1F-B457346EF904}"/>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3485168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587602824"/>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2 1">
  <p:cSld name="Custom Layout 2 1">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18267" y="252100"/>
            <a:ext cx="11395200" cy="651600"/>
          </a:xfrm>
          <a:prstGeom prst="rect">
            <a:avLst/>
          </a:prstGeom>
        </p:spPr>
        <p:txBody>
          <a:bodyPr spcFirstLastPara="1" wrap="square" lIns="68575" tIns="34275" rIns="68575" bIns="34275" anchor="t" anchorCtr="0">
            <a:noAutofit/>
          </a:bodyPr>
          <a:lstStyle>
            <a:lvl1pPr lvl="0" rtl="0">
              <a:spcBef>
                <a:spcPts val="0"/>
              </a:spcBef>
              <a:spcAft>
                <a:spcPts val="0"/>
              </a:spcAft>
              <a:buSzPts val="1100"/>
              <a:buNone/>
              <a:defRPr>
                <a:latin typeface="Arial"/>
                <a:ea typeface="Arial"/>
                <a:cs typeface="Arial"/>
                <a:sym typeface="Arial"/>
              </a:defRPr>
            </a:lvl1pPr>
            <a:lvl2pPr lvl="1" rtl="0">
              <a:spcBef>
                <a:spcPts val="0"/>
              </a:spcBef>
              <a:spcAft>
                <a:spcPts val="0"/>
              </a:spcAft>
              <a:buSzPts val="1100"/>
              <a:buNone/>
              <a:defRPr>
                <a:latin typeface="Arial"/>
                <a:ea typeface="Arial"/>
                <a:cs typeface="Arial"/>
                <a:sym typeface="Arial"/>
              </a:defRPr>
            </a:lvl2pPr>
            <a:lvl3pPr lvl="2" rtl="0">
              <a:spcBef>
                <a:spcPts val="0"/>
              </a:spcBef>
              <a:spcAft>
                <a:spcPts val="0"/>
              </a:spcAft>
              <a:buSzPts val="1100"/>
              <a:buNone/>
              <a:defRPr>
                <a:latin typeface="Arial"/>
                <a:ea typeface="Arial"/>
                <a:cs typeface="Arial"/>
                <a:sym typeface="Arial"/>
              </a:defRPr>
            </a:lvl3pPr>
            <a:lvl4pPr lvl="3" rtl="0">
              <a:spcBef>
                <a:spcPts val="0"/>
              </a:spcBef>
              <a:spcAft>
                <a:spcPts val="0"/>
              </a:spcAft>
              <a:buSzPts val="1100"/>
              <a:buNone/>
              <a:defRPr>
                <a:latin typeface="Arial"/>
                <a:ea typeface="Arial"/>
                <a:cs typeface="Arial"/>
                <a:sym typeface="Arial"/>
              </a:defRPr>
            </a:lvl4pPr>
            <a:lvl5pPr lvl="4" rtl="0">
              <a:spcBef>
                <a:spcPts val="0"/>
              </a:spcBef>
              <a:spcAft>
                <a:spcPts val="0"/>
              </a:spcAft>
              <a:buSzPts val="1100"/>
              <a:buNone/>
              <a:defRPr>
                <a:latin typeface="Arial"/>
                <a:ea typeface="Arial"/>
                <a:cs typeface="Arial"/>
                <a:sym typeface="Arial"/>
              </a:defRPr>
            </a:lvl5pPr>
            <a:lvl6pPr lvl="5" rtl="0">
              <a:spcBef>
                <a:spcPts val="0"/>
              </a:spcBef>
              <a:spcAft>
                <a:spcPts val="0"/>
              </a:spcAft>
              <a:buSzPts val="1100"/>
              <a:buNone/>
              <a:defRPr>
                <a:latin typeface="Arial"/>
                <a:ea typeface="Arial"/>
                <a:cs typeface="Arial"/>
                <a:sym typeface="Arial"/>
              </a:defRPr>
            </a:lvl6pPr>
            <a:lvl7pPr lvl="6" rtl="0">
              <a:spcBef>
                <a:spcPts val="0"/>
              </a:spcBef>
              <a:spcAft>
                <a:spcPts val="0"/>
              </a:spcAft>
              <a:buSzPts val="1100"/>
              <a:buNone/>
              <a:defRPr>
                <a:latin typeface="Arial"/>
                <a:ea typeface="Arial"/>
                <a:cs typeface="Arial"/>
                <a:sym typeface="Arial"/>
              </a:defRPr>
            </a:lvl7pPr>
            <a:lvl8pPr lvl="7" rtl="0">
              <a:spcBef>
                <a:spcPts val="0"/>
              </a:spcBef>
              <a:spcAft>
                <a:spcPts val="0"/>
              </a:spcAft>
              <a:buSzPts val="1100"/>
              <a:buNone/>
              <a:defRPr>
                <a:latin typeface="Arial"/>
                <a:ea typeface="Arial"/>
                <a:cs typeface="Arial"/>
                <a:sym typeface="Arial"/>
              </a:defRPr>
            </a:lvl8pPr>
            <a:lvl9pPr lvl="8" rtl="0">
              <a:spcBef>
                <a:spcPts val="0"/>
              </a:spcBef>
              <a:spcAft>
                <a:spcPts val="0"/>
              </a:spcAft>
              <a:buSzPts val="1100"/>
              <a:buNone/>
              <a:defRPr>
                <a:latin typeface="Arial"/>
                <a:ea typeface="Arial"/>
                <a:cs typeface="Arial"/>
                <a:sym typeface="Arial"/>
              </a:defRPr>
            </a:lvl9pPr>
          </a:lstStyle>
          <a:p>
            <a:endParaRPr/>
          </a:p>
        </p:txBody>
      </p:sp>
      <p:pic>
        <p:nvPicPr>
          <p:cNvPr id="23" name="Google Shape;23;p4"/>
          <p:cNvPicPr preferRelativeResize="0"/>
          <p:nvPr/>
        </p:nvPicPr>
        <p:blipFill rotWithShape="1">
          <a:blip r:embed="rId2">
            <a:alphaModFix/>
          </a:blip>
          <a:srcRect l="13469" t="5485" r="5288" b="8120"/>
          <a:stretch/>
        </p:blipFill>
        <p:spPr>
          <a:xfrm>
            <a:off x="268500" y="150502"/>
            <a:ext cx="5323235" cy="5706933"/>
          </a:xfrm>
          <a:prstGeom prst="rect">
            <a:avLst/>
          </a:prstGeom>
          <a:noFill/>
          <a:ln>
            <a:noFill/>
          </a:ln>
        </p:spPr>
      </p:pic>
      <p:pic>
        <p:nvPicPr>
          <p:cNvPr id="24" name="Google Shape;24;p4"/>
          <p:cNvPicPr preferRelativeResize="0"/>
          <p:nvPr/>
        </p:nvPicPr>
        <p:blipFill>
          <a:blip r:embed="rId3">
            <a:alphaModFix/>
          </a:blip>
          <a:stretch>
            <a:fillRect/>
          </a:stretch>
        </p:blipFill>
        <p:spPr>
          <a:xfrm>
            <a:off x="1" y="-1"/>
            <a:ext cx="12191943" cy="6858000"/>
          </a:xfrm>
          <a:prstGeom prst="rect">
            <a:avLst/>
          </a:prstGeom>
          <a:noFill/>
          <a:ln>
            <a:noFill/>
          </a:ln>
        </p:spPr>
      </p:pic>
      <p:pic>
        <p:nvPicPr>
          <p:cNvPr id="25" name="Google Shape;25;p4"/>
          <p:cNvPicPr preferRelativeResize="0"/>
          <p:nvPr/>
        </p:nvPicPr>
        <p:blipFill rotWithShape="1">
          <a:blip r:embed="rId2">
            <a:alphaModFix/>
          </a:blip>
          <a:srcRect l="13469" t="5485" r="5288" b="8120"/>
          <a:stretch/>
        </p:blipFill>
        <p:spPr>
          <a:xfrm>
            <a:off x="268500" y="150502"/>
            <a:ext cx="5323235" cy="5706933"/>
          </a:xfrm>
          <a:prstGeom prst="rect">
            <a:avLst/>
          </a:prstGeom>
          <a:noFill/>
          <a:ln>
            <a:noFill/>
          </a:ln>
        </p:spPr>
      </p:pic>
      <p:sp>
        <p:nvSpPr>
          <p:cNvPr id="26" name="Google Shape;26;p4"/>
          <p:cNvSpPr txBox="1">
            <a:spLocks noGrp="1"/>
          </p:cNvSpPr>
          <p:nvPr>
            <p:ph type="ctrTitle" idx="2"/>
          </p:nvPr>
        </p:nvSpPr>
        <p:spPr>
          <a:xfrm>
            <a:off x="4787433" y="1370667"/>
            <a:ext cx="6649200" cy="3278400"/>
          </a:xfrm>
          <a:prstGeom prst="rect">
            <a:avLst/>
          </a:prstGeom>
          <a:noFill/>
          <a:ln>
            <a:noFill/>
          </a:ln>
        </p:spPr>
        <p:txBody>
          <a:bodyPr spcFirstLastPara="1" wrap="square" lIns="0" tIns="0" rIns="0" bIns="0" anchor="ctr" anchorCtr="0">
            <a:noAutofit/>
          </a:bodyPr>
          <a:lstStyle>
            <a:lvl1pPr lvl="0" algn="ctr" rtl="0">
              <a:lnSpc>
                <a:spcPct val="100000"/>
              </a:lnSpc>
              <a:spcBef>
                <a:spcPts val="0"/>
              </a:spcBef>
              <a:spcAft>
                <a:spcPts val="0"/>
              </a:spcAft>
              <a:buSzPts val="6700"/>
              <a:buFont typeface="Poppins"/>
              <a:buNone/>
              <a:defRPr sz="8933">
                <a:latin typeface="Poppins"/>
                <a:ea typeface="Poppins"/>
                <a:cs typeface="Poppins"/>
                <a:sym typeface="Poppins"/>
              </a:defRPr>
            </a:lvl1pPr>
            <a:lvl2pPr lvl="1" algn="ctr" rtl="0">
              <a:lnSpc>
                <a:spcPct val="100000"/>
              </a:lnSpc>
              <a:spcBef>
                <a:spcPts val="0"/>
              </a:spcBef>
              <a:spcAft>
                <a:spcPts val="0"/>
              </a:spcAft>
              <a:buSzPts val="6800"/>
              <a:buFont typeface="Poppins"/>
              <a:buNone/>
              <a:defRPr sz="9066">
                <a:latin typeface="Poppins"/>
                <a:ea typeface="Poppins"/>
                <a:cs typeface="Poppins"/>
                <a:sym typeface="Poppins"/>
              </a:defRPr>
            </a:lvl2pPr>
            <a:lvl3pPr lvl="2" algn="ctr" rtl="0">
              <a:lnSpc>
                <a:spcPct val="100000"/>
              </a:lnSpc>
              <a:spcBef>
                <a:spcPts val="0"/>
              </a:spcBef>
              <a:spcAft>
                <a:spcPts val="0"/>
              </a:spcAft>
              <a:buSzPts val="6800"/>
              <a:buFont typeface="Poppins"/>
              <a:buNone/>
              <a:defRPr sz="9066">
                <a:latin typeface="Poppins"/>
                <a:ea typeface="Poppins"/>
                <a:cs typeface="Poppins"/>
                <a:sym typeface="Poppins"/>
              </a:defRPr>
            </a:lvl3pPr>
            <a:lvl4pPr lvl="3" algn="ctr" rtl="0">
              <a:lnSpc>
                <a:spcPct val="100000"/>
              </a:lnSpc>
              <a:spcBef>
                <a:spcPts val="0"/>
              </a:spcBef>
              <a:spcAft>
                <a:spcPts val="0"/>
              </a:spcAft>
              <a:buSzPts val="6800"/>
              <a:buFont typeface="Poppins"/>
              <a:buNone/>
              <a:defRPr sz="9066">
                <a:latin typeface="Poppins"/>
                <a:ea typeface="Poppins"/>
                <a:cs typeface="Poppins"/>
                <a:sym typeface="Poppins"/>
              </a:defRPr>
            </a:lvl4pPr>
            <a:lvl5pPr lvl="4" algn="ctr" rtl="0">
              <a:lnSpc>
                <a:spcPct val="100000"/>
              </a:lnSpc>
              <a:spcBef>
                <a:spcPts val="0"/>
              </a:spcBef>
              <a:spcAft>
                <a:spcPts val="0"/>
              </a:spcAft>
              <a:buSzPts val="6800"/>
              <a:buFont typeface="Poppins"/>
              <a:buNone/>
              <a:defRPr sz="9066">
                <a:latin typeface="Poppins"/>
                <a:ea typeface="Poppins"/>
                <a:cs typeface="Poppins"/>
                <a:sym typeface="Poppins"/>
              </a:defRPr>
            </a:lvl5pPr>
            <a:lvl6pPr lvl="5" algn="ctr" rtl="0">
              <a:lnSpc>
                <a:spcPct val="100000"/>
              </a:lnSpc>
              <a:spcBef>
                <a:spcPts val="0"/>
              </a:spcBef>
              <a:spcAft>
                <a:spcPts val="0"/>
              </a:spcAft>
              <a:buSzPts val="6800"/>
              <a:buFont typeface="Poppins"/>
              <a:buNone/>
              <a:defRPr sz="9066">
                <a:latin typeface="Poppins"/>
                <a:ea typeface="Poppins"/>
                <a:cs typeface="Poppins"/>
                <a:sym typeface="Poppins"/>
              </a:defRPr>
            </a:lvl6pPr>
            <a:lvl7pPr lvl="6" algn="ctr" rtl="0">
              <a:lnSpc>
                <a:spcPct val="100000"/>
              </a:lnSpc>
              <a:spcBef>
                <a:spcPts val="0"/>
              </a:spcBef>
              <a:spcAft>
                <a:spcPts val="0"/>
              </a:spcAft>
              <a:buSzPts val="6800"/>
              <a:buFont typeface="Poppins"/>
              <a:buNone/>
              <a:defRPr sz="9066">
                <a:latin typeface="Poppins"/>
                <a:ea typeface="Poppins"/>
                <a:cs typeface="Poppins"/>
                <a:sym typeface="Poppins"/>
              </a:defRPr>
            </a:lvl7pPr>
            <a:lvl8pPr lvl="7" algn="ctr" rtl="0">
              <a:lnSpc>
                <a:spcPct val="100000"/>
              </a:lnSpc>
              <a:spcBef>
                <a:spcPts val="0"/>
              </a:spcBef>
              <a:spcAft>
                <a:spcPts val="0"/>
              </a:spcAft>
              <a:buSzPts val="6800"/>
              <a:buFont typeface="Poppins"/>
              <a:buNone/>
              <a:defRPr sz="9066">
                <a:latin typeface="Poppins"/>
                <a:ea typeface="Poppins"/>
                <a:cs typeface="Poppins"/>
                <a:sym typeface="Poppins"/>
              </a:defRPr>
            </a:lvl8pPr>
            <a:lvl9pPr lvl="8" algn="ctr" rtl="0">
              <a:lnSpc>
                <a:spcPct val="100000"/>
              </a:lnSpc>
              <a:spcBef>
                <a:spcPts val="0"/>
              </a:spcBef>
              <a:spcAft>
                <a:spcPts val="0"/>
              </a:spcAft>
              <a:buSzPts val="6800"/>
              <a:buFont typeface="Poppins"/>
              <a:buNone/>
              <a:defRPr sz="9066">
                <a:latin typeface="Poppins"/>
                <a:ea typeface="Poppins"/>
                <a:cs typeface="Poppins"/>
                <a:sym typeface="Poppins"/>
              </a:defRPr>
            </a:lvl9pPr>
          </a:lstStyle>
          <a:p>
            <a:endParaRPr/>
          </a:p>
        </p:txBody>
      </p:sp>
    </p:spTree>
    <p:extLst>
      <p:ext uri="{BB962C8B-B14F-4D97-AF65-F5344CB8AC3E}">
        <p14:creationId xmlns:p14="http://schemas.microsoft.com/office/powerpoint/2010/main" val="2862156425"/>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966327484"/>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172079231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6/21/2022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6/21/2022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374394956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About SMH-ON">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dirty="0" err="1">
                <a:ln>
                  <a:noFill/>
                </a:ln>
                <a:solidFill>
                  <a:srgbClr val="40008C"/>
                </a:solidFill>
                <a:effectLst/>
                <a:uLnTx/>
                <a:uFillTx/>
                <a:latin typeface="+mn-lt"/>
                <a:ea typeface="+mn-ea"/>
                <a:cs typeface="Calibri" panose="020F0502020204030204" pitchFamily="34" charset="0"/>
              </a:rPr>
              <a:t>www.jack.org</a:t>
            </a:r>
            <a:r>
              <a:rPr kumimoji="0" lang="en-US" sz="2000" b="0" i="0" u="none" strike="noStrike" kern="1200" cap="none" spc="0" normalizeH="0" baseline="0" noProof="0" dirty="0">
                <a:ln>
                  <a:noFill/>
                </a:ln>
                <a:solidFill>
                  <a:srgbClr val="40008C"/>
                </a:solidFill>
                <a:effectLst/>
                <a:uLnTx/>
                <a:uFillTx/>
                <a:latin typeface="+mn-lt"/>
                <a:ea typeface="+mn-ea"/>
                <a:cs typeface="Calibri" panose="020F0502020204030204" pitchFamily="34" charset="0"/>
              </a:rPr>
              <a:t>/covid</a:t>
            </a:r>
          </a:p>
        </p:txBody>
      </p:sp>
      <p:sp>
        <p:nvSpPr>
          <p:cNvPr id="3" name="Title 2">
            <a:extLst>
              <a:ext uri="{FF2B5EF4-FFF2-40B4-BE49-F238E27FC236}">
                <a16:creationId xmlns:a16="http://schemas.microsoft.com/office/drawing/2014/main" id="{2E73C088-7832-57EC-6B1F-D478D8E41442}"/>
              </a:ext>
            </a:extLst>
          </p:cNvPr>
          <p:cNvSpPr>
            <a:spLocks noGrp="1"/>
          </p:cNvSpPr>
          <p:nvPr>
            <p:ph type="title" hasCustomPrompt="1"/>
          </p:nvPr>
        </p:nvSpPr>
        <p:spPr>
          <a:xfrm>
            <a:off x="780395" y="3096853"/>
            <a:ext cx="11018901" cy="651636"/>
          </a:xfrm>
        </p:spPr>
        <p:txBody>
          <a:bodyPr/>
          <a:lstStyle>
            <a:lvl1pPr>
              <a:defRPr sz="3100">
                <a:solidFill>
                  <a:schemeClr val="bg1"/>
                </a:solidFill>
              </a:defRPr>
            </a:lvl1pPr>
          </a:lstStyle>
          <a:p>
            <a:r>
              <a:rPr lang="en-US" dirty="0"/>
              <a:t>ABOUT SMH-ON</a:t>
            </a:r>
          </a:p>
        </p:txBody>
      </p:sp>
    </p:spTree>
    <p:extLst>
      <p:ext uri="{BB962C8B-B14F-4D97-AF65-F5344CB8AC3E}">
        <p14:creationId xmlns:p14="http://schemas.microsoft.com/office/powerpoint/2010/main" val="1052479434"/>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0" y="0"/>
            <a:ext cx="12192001"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124837" y="360074"/>
            <a:ext cx="3838998" cy="4127084"/>
          </a:xfrm>
          <a:prstGeom prst="rect">
            <a:avLst/>
          </a:prstGeom>
          <a:noFill/>
          <a:ln>
            <a:noFill/>
          </a:ln>
        </p:spPr>
      </p:pic>
      <p:pic>
        <p:nvPicPr>
          <p:cNvPr id="11" name="Picture 10" descr="Graphical user interface, text&#10;&#10;Description automatically generated">
            <a:extLst>
              <a:ext uri="{FF2B5EF4-FFF2-40B4-BE49-F238E27FC236}">
                <a16:creationId xmlns:a16="http://schemas.microsoft.com/office/drawing/2014/main" id="{981135DF-7A76-4044-B9F6-1AC779B744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193" y="3923786"/>
            <a:ext cx="3340937" cy="718767"/>
          </a:xfrm>
          <a:prstGeom prst="rect">
            <a:avLst/>
          </a:prstGeom>
        </p:spPr>
      </p:pic>
    </p:spTree>
    <p:extLst>
      <p:ext uri="{BB962C8B-B14F-4D97-AF65-F5344CB8AC3E}">
        <p14:creationId xmlns:p14="http://schemas.microsoft.com/office/powerpoint/2010/main" val="616239125"/>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 name="Google Shape;64;p13">
            <a:extLst>
              <a:ext uri="{FF2B5EF4-FFF2-40B4-BE49-F238E27FC236}">
                <a16:creationId xmlns:a16="http://schemas.microsoft.com/office/drawing/2014/main" id="{11C66060-27D4-4FEE-8DF7-81A0AD1D9334}"/>
              </a:ext>
            </a:extLst>
          </p:cNvPr>
          <p:cNvPicPr preferRelativeResize="0"/>
          <p:nvPr userDrawn="1"/>
        </p:nvPicPr>
        <p:blipFill rotWithShape="1">
          <a:blip r:embed="rId2">
            <a:alphaModFix/>
          </a:blip>
          <a:srcRect r="96173"/>
          <a:stretch/>
        </p:blipFill>
        <p:spPr>
          <a:xfrm>
            <a:off x="0" y="0"/>
            <a:ext cx="12192000"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8552045" y="2666974"/>
            <a:ext cx="3838998" cy="4127084"/>
          </a:xfrm>
          <a:prstGeom prst="rect">
            <a:avLst/>
          </a:prstGeom>
          <a:noFill/>
          <a:ln>
            <a:noFill/>
          </a:ln>
        </p:spPr>
      </p:pic>
      <p:pic>
        <p:nvPicPr>
          <p:cNvPr id="7" name="Picture 6" descr="Graphical user interface, text&#10;&#10;Description automatically generated">
            <a:extLst>
              <a:ext uri="{FF2B5EF4-FFF2-40B4-BE49-F238E27FC236}">
                <a16:creationId xmlns:a16="http://schemas.microsoft.com/office/drawing/2014/main" id="{37769D9D-CD33-44EE-BF49-C76E309D60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1113" y="6161363"/>
            <a:ext cx="2940862" cy="632695"/>
          </a:xfrm>
          <a:prstGeom prst="rect">
            <a:avLst/>
          </a:prstGeom>
        </p:spPr>
      </p:pic>
    </p:spTree>
    <p:extLst>
      <p:ext uri="{BB962C8B-B14F-4D97-AF65-F5344CB8AC3E}">
        <p14:creationId xmlns:p14="http://schemas.microsoft.com/office/powerpoint/2010/main" val="1785042160"/>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sp>
        <p:nvSpPr>
          <p:cNvPr id="5" name="Media Placeholder 4">
            <a:extLst>
              <a:ext uri="{FF2B5EF4-FFF2-40B4-BE49-F238E27FC236}">
                <a16:creationId xmlns:a16="http://schemas.microsoft.com/office/drawing/2014/main" id="{CE38071D-5E07-4D92-B9C7-D471D4CE8A29}"/>
              </a:ext>
            </a:extLst>
          </p:cNvPr>
          <p:cNvSpPr>
            <a:spLocks noGrp="1"/>
          </p:cNvSpPr>
          <p:nvPr>
            <p:ph type="media" sz="quarter" idx="10"/>
          </p:nvPr>
        </p:nvSpPr>
        <p:spPr>
          <a:xfrm>
            <a:off x="1349448" y="1205633"/>
            <a:ext cx="9485313" cy="4899025"/>
          </a:xfrm>
        </p:spPr>
        <p:txBody>
          <a:bodyPr/>
          <a:lstStyle/>
          <a:p>
            <a:endParaRPr lang="en-CA"/>
          </a:p>
        </p:txBody>
      </p:sp>
      <p:pic>
        <p:nvPicPr>
          <p:cNvPr id="14" name="Picture 13" descr="Graphical user interface, text&#10;&#10;Description automatically generated">
            <a:extLst>
              <a:ext uri="{FF2B5EF4-FFF2-40B4-BE49-F238E27FC236}">
                <a16:creationId xmlns:a16="http://schemas.microsoft.com/office/drawing/2014/main" id="{F46A2C64-66D4-40F4-9EC1-848DC336A6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549" y="6325533"/>
            <a:ext cx="2285744" cy="491754"/>
          </a:xfrm>
          <a:prstGeom prst="rect">
            <a:avLst/>
          </a:prstGeom>
        </p:spPr>
      </p:pic>
    </p:spTree>
    <p:extLst>
      <p:ext uri="{BB962C8B-B14F-4D97-AF65-F5344CB8AC3E}">
        <p14:creationId xmlns:p14="http://schemas.microsoft.com/office/powerpoint/2010/main" val="1572529419"/>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932468" y="779090"/>
            <a:ext cx="103270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pic>
        <p:nvPicPr>
          <p:cNvPr id="10" name="Picture 9" descr="Graphical user interface, text&#10;&#10;Description automatically generated">
            <a:extLst>
              <a:ext uri="{FF2B5EF4-FFF2-40B4-BE49-F238E27FC236}">
                <a16:creationId xmlns:a16="http://schemas.microsoft.com/office/drawing/2014/main" id="{99AE80B2-3584-4BB0-9C1E-C3F527CCA1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0931" y="6200030"/>
            <a:ext cx="2285744" cy="491754"/>
          </a:xfrm>
          <a:prstGeom prst="rect">
            <a:avLst/>
          </a:prstGeom>
        </p:spPr>
      </p:pic>
    </p:spTree>
    <p:extLst>
      <p:ext uri="{BB962C8B-B14F-4D97-AF65-F5344CB8AC3E}">
        <p14:creationId xmlns:p14="http://schemas.microsoft.com/office/powerpoint/2010/main" val="639711812"/>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124097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877556" y="855817"/>
            <a:ext cx="10436888" cy="5565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Graphical user interface, text&#10;&#10;Description automatically generated">
            <a:extLst>
              <a:ext uri="{FF2B5EF4-FFF2-40B4-BE49-F238E27FC236}">
                <a16:creationId xmlns:a16="http://schemas.microsoft.com/office/drawing/2014/main" id="{3BA724D6-78F3-477A-9488-A7D27E9DF5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15" y="77650"/>
            <a:ext cx="3340937" cy="718767"/>
          </a:xfrm>
          <a:prstGeom prst="rect">
            <a:avLst/>
          </a:prstGeom>
        </p:spPr>
      </p:pic>
    </p:spTree>
    <p:extLst>
      <p:ext uri="{BB962C8B-B14F-4D97-AF65-F5344CB8AC3E}">
        <p14:creationId xmlns:p14="http://schemas.microsoft.com/office/powerpoint/2010/main" val="1727084093"/>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65" name="Google Shape;65;p13" descr="Icon&#10;&#10;Description automatically generated"/>
          <p:cNvPicPr preferRelativeResize="0"/>
          <p:nvPr/>
        </p:nvPicPr>
        <p:blipFill rotWithShape="1">
          <a:blip r:embed="rId3">
            <a:alphaModFix/>
          </a:blip>
          <a:srcRect/>
          <a:stretch/>
        </p:blipFill>
        <p:spPr>
          <a:xfrm>
            <a:off x="-244974" y="5551683"/>
            <a:ext cx="1474715" cy="1486803"/>
          </a:xfrm>
          <a:prstGeom prst="rect">
            <a:avLst/>
          </a:prstGeom>
          <a:noFill/>
          <a:ln>
            <a:noFill/>
          </a:ln>
        </p:spPr>
      </p:pic>
    </p:spTree>
    <p:extLst>
      <p:ext uri="{BB962C8B-B14F-4D97-AF65-F5344CB8AC3E}">
        <p14:creationId xmlns:p14="http://schemas.microsoft.com/office/powerpoint/2010/main" val="3644680794"/>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94388" y="6226124"/>
            <a:ext cx="1856790" cy="400683"/>
          </a:xfrm>
          <a:prstGeom prst="rect">
            <a:avLst/>
          </a:prstGeom>
          <a:noFill/>
          <a:ln>
            <a:noFill/>
          </a:ln>
        </p:spPr>
      </p:pic>
    </p:spTree>
    <p:extLst>
      <p:ext uri="{BB962C8B-B14F-4D97-AF65-F5344CB8AC3E}">
        <p14:creationId xmlns:p14="http://schemas.microsoft.com/office/powerpoint/2010/main" val="995121833"/>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0067731" y="6226124"/>
            <a:ext cx="1856790" cy="400683"/>
          </a:xfrm>
          <a:prstGeom prst="rect">
            <a:avLst/>
          </a:prstGeom>
          <a:noFill/>
          <a:ln>
            <a:noFill/>
          </a:ln>
        </p:spPr>
      </p:pic>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4">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174173" y="165879"/>
            <a:ext cx="1991567" cy="427935"/>
          </a:xfrm>
          <a:prstGeom prst="rect">
            <a:avLst/>
          </a:prstGeom>
          <a:noFill/>
          <a:ln>
            <a:noFill/>
          </a:ln>
        </p:spPr>
      </p:pic>
    </p:spTree>
    <p:extLst>
      <p:ext uri="{BB962C8B-B14F-4D97-AF65-F5344CB8AC3E}">
        <p14:creationId xmlns:p14="http://schemas.microsoft.com/office/powerpoint/2010/main" val="4244909507"/>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6.png"/><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image" Target="../media/image6.png"/><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theme" Target="../theme/theme5.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7.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8.xml"/><Relationship Id="rId1"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E79A2C-F5AD-424E-9C9E-8FB6F2D60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B8A31D-528B-2645-A777-B28E8B601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7C71F-ADBC-6841-A795-759FF1967D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5ECCC-9B9D-9745-A875-2D36B3039169}" type="datetimeFigureOut">
              <a:rPr lang="en-US" smtClean="0"/>
              <a:t>6/21/2022</a:t>
            </a:fld>
            <a:endParaRPr lang="en-US"/>
          </a:p>
        </p:txBody>
      </p:sp>
      <p:sp>
        <p:nvSpPr>
          <p:cNvPr id="5" name="Footer Placeholder 4">
            <a:extLst>
              <a:ext uri="{FF2B5EF4-FFF2-40B4-BE49-F238E27FC236}">
                <a16:creationId xmlns:a16="http://schemas.microsoft.com/office/drawing/2014/main" id="{69A45DC2-10E0-EE49-A69E-C9562A2C7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DEC6E1-452A-0A46-A501-E02876C932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E0538-56F0-3D41-A9C1-1B1FA9D58977}" type="slidenum">
              <a:rPr lang="en-US" smtClean="0"/>
              <a:t>‹#›</a:t>
            </a:fld>
            <a:endParaRPr lang="en-US"/>
          </a:p>
        </p:txBody>
      </p:sp>
    </p:spTree>
    <p:extLst>
      <p:ext uri="{BB962C8B-B14F-4D97-AF65-F5344CB8AC3E}">
        <p14:creationId xmlns:p14="http://schemas.microsoft.com/office/powerpoint/2010/main" val="969093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955" r:id="rId13"/>
    <p:sldLayoutId id="2147483662" r:id="rId1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66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79" r:id="rId12"/>
    <p:sldLayoutId id="2147483792" r:id="rId13"/>
    <p:sldLayoutId id="2147483793" r:id="rId14"/>
    <p:sldLayoutId id="2147483794" r:id="rId15"/>
    <p:sldLayoutId id="2147483800" r:id="rId16"/>
    <p:sldLayoutId id="2147483821" r:id="rId17"/>
    <p:sldLayoutId id="2147483822" r:id="rId18"/>
    <p:sldLayoutId id="2147483873" r:id="rId19"/>
    <p:sldLayoutId id="2147483865" r:id="rId20"/>
    <p:sldLayoutId id="2147483866" r:id="rId21"/>
    <p:sldLayoutId id="2147483872" r:id="rId2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742" r:id="rId1"/>
    <p:sldLayoutId id="2147483752" r:id="rId2"/>
    <p:sldLayoutId id="2147483753" r:id="rId3"/>
    <p:sldLayoutId id="2147483755" r:id="rId4"/>
    <p:sldLayoutId id="2147483756" r:id="rId5"/>
    <p:sldLayoutId id="2147483757" r:id="rId6"/>
    <p:sldLayoutId id="2147483798"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2022-06-21</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954" r:id="rId1"/>
    <p:sldLayoutId id="2147483930" r:id="rId2"/>
    <p:sldLayoutId id="2147483926" r:id="rId3"/>
    <p:sldLayoutId id="2147483927" r:id="rId4"/>
    <p:sldLayoutId id="2147483952" r:id="rId5"/>
    <p:sldLayoutId id="2147483951" r:id="rId6"/>
    <p:sldLayoutId id="2147483950"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946" r:id="rId13"/>
    <p:sldLayoutId id="2147483799" r:id="rId14"/>
    <p:sldLayoutId id="2147483972" r:id="rId15"/>
    <p:sldLayoutId id="2147483975" r:id="rId16"/>
    <p:sldLayoutId id="2147483970" r:id="rId17"/>
    <p:sldLayoutId id="2147483928" r:id="rId18"/>
    <p:sldLayoutId id="2147483945" r:id="rId19"/>
    <p:sldLayoutId id="2147483891" r:id="rId20"/>
    <p:sldLayoutId id="2147483956" r:id="rId21"/>
    <p:sldLayoutId id="2147483874" r:id="rId22"/>
    <p:sldLayoutId id="2147483971" r:id="rId23"/>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59" r:id="rId1"/>
    <p:sldLayoutId id="2147483965" r:id="rId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949" r:id="rId3"/>
    <p:sldLayoutId id="2147483797" r:id="rId4"/>
    <p:sldLayoutId id="2147483977" r:id="rId5"/>
    <p:sldLayoutId id="2147483769" r:id="rId6"/>
    <p:sldLayoutId id="2147483962" r:id="rId7"/>
    <p:sldLayoutId id="2147483963" r:id="rId8"/>
    <p:sldLayoutId id="2147483969" r:id="rId9"/>
    <p:sldLayoutId id="2147483960" r:id="rId10"/>
    <p:sldLayoutId id="2147483964" r:id="rId11"/>
    <p:sldLayoutId id="2147483961" r:id="rId12"/>
    <p:sldLayoutId id="2147483968" r:id="rId13"/>
    <p:sldLayoutId id="2147483957" r:id="rId14"/>
    <p:sldLayoutId id="2147483958" r:id="rId15"/>
    <p:sldLayoutId id="2147483973" r:id="rId16"/>
    <p:sldLayoutId id="2147483967" r:id="rId17"/>
    <p:sldLayoutId id="2147483966" r:id="rId18"/>
    <p:sldLayoutId id="2147483976" r:id="rId19"/>
    <p:sldLayoutId id="2147483925" r:id="rId20"/>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7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ideo" Target="https://www.youtube.com/embed/poeTfsgCp-c?feature=oembed" TargetMode="Externa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s://smho-smso.ca/smh-professionals/take-action/find-a-resource/?id=8653&amp;url=https://smho-smso.ca/blog/online-resources/mh-lit-student-mental-health-in-action-lesson-plans/" TargetMode="Externa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88.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ideo" Target="https://www.youtube.com/embed/8oH6yEh-N_M?feature=oembed" TargetMode="Externa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video" Target="https://www.youtube.com/embed/9rgl0yCW1jM?feature=oembed" TargetMode="Externa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video" Target="https://www.youtube.com/embed/AFBC6Zcm40o?feature=oembed" TargetMode="Externa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9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560AA82-D6FB-4C42-BCA1-5667EC7A2C16}"/>
              </a:ext>
            </a:extLst>
          </p:cNvPr>
          <p:cNvSpPr>
            <a:spLocks noGrp="1"/>
          </p:cNvSpPr>
          <p:nvPr>
            <p:ph type="title" idx="4294967295"/>
          </p:nvPr>
        </p:nvSpPr>
        <p:spPr>
          <a:xfrm>
            <a:off x="1797304" y="2280747"/>
            <a:ext cx="9031287" cy="1661768"/>
          </a:xfrm>
        </p:spPr>
        <p:txBody>
          <a:bodyPr/>
          <a:lstStyle/>
          <a:p>
            <a:pPr algn="ctr"/>
            <a:r>
              <a:rPr lang="en-US" dirty="0">
                <a:latin typeface="Poppins" panose="00000500000000000000" pitchFamily="2" charset="0"/>
                <a:cs typeface="Poppins" panose="00000500000000000000" pitchFamily="2" charset="0"/>
              </a:rPr>
              <a:t>MH LIT: Student Mental Health in Action</a:t>
            </a:r>
            <a:endParaRPr lang="en-US" sz="5400" dirty="0">
              <a:latin typeface="Poppins" panose="00000500000000000000" pitchFamily="2" charset="0"/>
              <a:cs typeface="Poppins" panose="00000500000000000000" pitchFamily="2" charset="0"/>
            </a:endParaRPr>
          </a:p>
        </p:txBody>
      </p:sp>
      <p:sp>
        <p:nvSpPr>
          <p:cNvPr id="3" name="Sous-titre 2">
            <a:extLst>
              <a:ext uri="{FF2B5EF4-FFF2-40B4-BE49-F238E27FC236}">
                <a16:creationId xmlns:a16="http://schemas.microsoft.com/office/drawing/2014/main" id="{A029F71B-B8EB-4971-978C-94670173741C}"/>
              </a:ext>
            </a:extLst>
          </p:cNvPr>
          <p:cNvSpPr>
            <a:spLocks noGrp="1"/>
          </p:cNvSpPr>
          <p:nvPr>
            <p:ph type="subTitle" idx="4294967295"/>
          </p:nvPr>
        </p:nvSpPr>
        <p:spPr>
          <a:xfrm>
            <a:off x="1797304" y="3954802"/>
            <a:ext cx="9031287" cy="1314591"/>
          </a:xfrm>
        </p:spPr>
        <p:txBody>
          <a:bodyPr vert="horz" wrap="square" lIns="0" tIns="0" rIns="0" bIns="0" rtlCol="0" anchor="t">
            <a:spAutoFit/>
          </a:bodyPr>
          <a:lstStyle/>
          <a:p>
            <a:pPr marL="380365" indent="-380365" algn="ctr">
              <a:lnSpc>
                <a:spcPct val="112999"/>
              </a:lnSpc>
              <a:buNone/>
            </a:pPr>
            <a:r>
              <a:rPr lang="en-US" sz="3600" dirty="0">
                <a:solidFill>
                  <a:srgbClr val="239445"/>
                </a:solidFill>
                <a:latin typeface="Poppins" panose="00000500000000000000" pitchFamily="2" charset="0"/>
                <a:cs typeface="Poppins" panose="00000500000000000000" pitchFamily="2" charset="0"/>
              </a:rPr>
              <a:t>Secondary Staff/Division Meeting </a:t>
            </a:r>
          </a:p>
          <a:p>
            <a:pPr marL="380365" indent="-380365" algn="ctr">
              <a:lnSpc>
                <a:spcPct val="112999"/>
              </a:lnSpc>
              <a:buNone/>
            </a:pPr>
            <a:r>
              <a:rPr lang="en-US" sz="3600" dirty="0">
                <a:solidFill>
                  <a:srgbClr val="239445"/>
                </a:solidFill>
                <a:latin typeface="Poppins" panose="00000500000000000000" pitchFamily="2" charset="0"/>
                <a:cs typeface="Poppins" panose="00000500000000000000" pitchFamily="2" charset="0"/>
              </a:rPr>
              <a:t>Deep Dive </a:t>
            </a:r>
          </a:p>
        </p:txBody>
      </p:sp>
    </p:spTree>
    <p:extLst>
      <p:ext uri="{BB962C8B-B14F-4D97-AF65-F5344CB8AC3E}">
        <p14:creationId xmlns:p14="http://schemas.microsoft.com/office/powerpoint/2010/main" val="308720231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b="1" dirty="0">
                <a:latin typeface="Poppins" panose="00000500000000000000" pitchFamily="2" charset="0"/>
                <a:cs typeface="Poppins" panose="00000500000000000000" pitchFamily="2" charset="0"/>
              </a:rPr>
              <a:t>Background and Rationale</a:t>
            </a:r>
          </a:p>
        </p:txBody>
      </p:sp>
      <p:sp>
        <p:nvSpPr>
          <p:cNvPr id="2" name="Text Placeholder 1">
            <a:extLst>
              <a:ext uri="{FF2B5EF4-FFF2-40B4-BE49-F238E27FC236}">
                <a16:creationId xmlns:a16="http://schemas.microsoft.com/office/drawing/2014/main" id="{1DA08364-6CE4-4D31-98B8-3123F84965D9}"/>
              </a:ext>
            </a:extLst>
          </p:cNvPr>
          <p:cNvSpPr>
            <a:spLocks noGrp="1"/>
          </p:cNvSpPr>
          <p:nvPr>
            <p:ph type="body" idx="1"/>
          </p:nvPr>
        </p:nvSpPr>
        <p:spPr>
          <a:xfrm>
            <a:off x="807364" y="1396345"/>
            <a:ext cx="10698800" cy="4703200"/>
          </a:xfrm>
        </p:spPr>
        <p:txBody>
          <a:bodyPr>
            <a:normAutofit fontScale="92500"/>
          </a:bodyPr>
          <a:lstStyle/>
          <a:p>
            <a:pPr marL="101600" indent="0">
              <a:lnSpc>
                <a:spcPct val="100000"/>
              </a:lnSpc>
              <a:spcBef>
                <a:spcPts val="0"/>
              </a:spcBef>
              <a:buNone/>
            </a:pPr>
            <a:r>
              <a:rPr lang="en-US" b="0" dirty="0">
                <a:solidFill>
                  <a:srgbClr val="1D73BC"/>
                </a:solidFill>
                <a:latin typeface="Poppins" panose="00000500000000000000" pitchFamily="2" charset="0"/>
                <a:cs typeface="Poppins" panose="00000500000000000000" pitchFamily="2" charset="0"/>
              </a:rPr>
              <a:t>There are important reasons to bring mental health learning into the classroom: </a:t>
            </a:r>
          </a:p>
          <a:p>
            <a:pPr marL="101600" indent="0">
              <a:lnSpc>
                <a:spcPct val="100000"/>
              </a:lnSpc>
              <a:spcBef>
                <a:spcPts val="0"/>
              </a:spcBef>
              <a:buClr>
                <a:srgbClr val="000000"/>
              </a:buClr>
              <a:buNone/>
            </a:pPr>
            <a:r>
              <a:rPr lang="en-US" b="0" dirty="0">
                <a:latin typeface="Poppins" panose="00000500000000000000" pitchFamily="2" charset="0"/>
                <a:cs typeface="Poppins" panose="00000500000000000000" pitchFamily="2" charset="0"/>
              </a:rPr>
              <a:t>   </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Students </a:t>
            </a:r>
            <a:r>
              <a:rPr lang="en-US" dirty="0">
                <a:solidFill>
                  <a:schemeClr val="tx1"/>
                </a:solidFill>
                <a:latin typeface="Poppins" panose="00000500000000000000" pitchFamily="2" charset="0"/>
                <a:cs typeface="Poppins" panose="00000500000000000000" pitchFamily="2" charset="0"/>
              </a:rPr>
              <a:t>want</a:t>
            </a:r>
            <a:r>
              <a:rPr lang="en-US" b="0" i="1" dirty="0">
                <a:solidFill>
                  <a:schemeClr val="tx1"/>
                </a:solidFill>
                <a:latin typeface="Poppins" panose="00000500000000000000" pitchFamily="2" charset="0"/>
                <a:cs typeface="Poppins" panose="00000500000000000000" pitchFamily="2" charset="0"/>
              </a:rPr>
              <a:t> </a:t>
            </a:r>
            <a:r>
              <a:rPr lang="en-US" b="0" dirty="0">
                <a:solidFill>
                  <a:schemeClr val="tx1"/>
                </a:solidFill>
                <a:latin typeface="Poppins" panose="00000500000000000000" pitchFamily="2" charset="0"/>
                <a:cs typeface="Poppins" panose="00000500000000000000" pitchFamily="2" charset="0"/>
              </a:rPr>
              <a:t>to learn about mental health in the classroom</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Promoting student mental health and well-being during the pandemic and beyond</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Opening conversations</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Helping students in need reach support</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Offering valuable learning experiences</a:t>
            </a:r>
          </a:p>
          <a:p>
            <a:pPr marL="457200" indent="-457200">
              <a:lnSpc>
                <a:spcPct val="100000"/>
              </a:lnSpc>
              <a:spcBef>
                <a:spcPts val="0"/>
              </a:spcBef>
              <a:spcAft>
                <a:spcPts val="600"/>
              </a:spcAft>
              <a:buClr>
                <a:srgbClr val="000000"/>
              </a:buClr>
            </a:pPr>
            <a:r>
              <a:rPr lang="en-US" b="0" dirty="0">
                <a:solidFill>
                  <a:schemeClr val="tx1"/>
                </a:solidFill>
                <a:latin typeface="Poppins" panose="00000500000000000000" pitchFamily="2" charset="0"/>
                <a:cs typeface="Poppins" panose="00000500000000000000" pitchFamily="2" charset="0"/>
              </a:rPr>
              <a:t>Providing opportunities to develop skills </a:t>
            </a:r>
          </a:p>
          <a:p>
            <a:pPr marL="608965" indent="-507365">
              <a:lnSpc>
                <a:spcPct val="112999"/>
              </a:lnSpc>
              <a:buClr>
                <a:srgbClr val="000000"/>
              </a:buClr>
            </a:pPr>
            <a:endParaRPr lang="en-US"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4301102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01EC-EE5D-FE49-A725-BF107C3B204C}"/>
              </a:ext>
            </a:extLst>
          </p:cNvPr>
          <p:cNvSpPr>
            <a:spLocks noGrp="1"/>
          </p:cNvSpPr>
          <p:nvPr>
            <p:ph type="title"/>
          </p:nvPr>
        </p:nvSpPr>
        <p:spPr/>
        <p:txBody>
          <a:bodyPr/>
          <a:lstStyle/>
          <a:p>
            <a:pPr algn="ctr"/>
            <a:r>
              <a:rPr lang="en-US" b="1" dirty="0">
                <a:latin typeface="Poppins" panose="00000500000000000000" pitchFamily="2" charset="0"/>
                <a:cs typeface="Poppins" panose="00000500000000000000" pitchFamily="2" charset="0"/>
              </a:rPr>
              <a:t>Introducing...Student MH LIT</a:t>
            </a:r>
            <a:endParaRPr lang="en-US" sz="2400" b="1" u="sng" dirty="0">
              <a:highlight>
                <a:srgbClr val="FFFF00"/>
              </a:highlight>
              <a:latin typeface="Poppins" panose="00000500000000000000" pitchFamily="2" charset="0"/>
              <a:cs typeface="Poppins" panose="00000500000000000000" pitchFamily="2" charset="0"/>
            </a:endParaRPr>
          </a:p>
        </p:txBody>
      </p:sp>
      <p:pic>
        <p:nvPicPr>
          <p:cNvPr id="3" name="Online Media 2" descr="Video: Welcome to MH LIT Student Mental Health in Action">
            <a:hlinkClick r:id="" action="ppaction://media"/>
            <a:extLst>
              <a:ext uri="{FF2B5EF4-FFF2-40B4-BE49-F238E27FC236}">
                <a16:creationId xmlns:a16="http://schemas.microsoft.com/office/drawing/2014/main" id="{364CBA0C-3074-EB44-BB6A-2B68EBEE0E7D}"/>
              </a:ext>
            </a:extLst>
          </p:cNvPr>
          <p:cNvPicPr>
            <a:picLocks noRot="1" noChangeAspect="1"/>
          </p:cNvPicPr>
          <p:nvPr>
            <a:videoFile r:link="rId1"/>
          </p:nvPr>
        </p:nvPicPr>
        <p:blipFill>
          <a:blip r:embed="rId4"/>
          <a:srcRect/>
          <a:stretch/>
        </p:blipFill>
        <p:spPr>
          <a:xfrm>
            <a:off x="2183538" y="1590381"/>
            <a:ext cx="7950758" cy="4472301"/>
          </a:xfrm>
          <a:prstGeom prst="rect">
            <a:avLst/>
          </a:prstGeom>
        </p:spPr>
      </p:pic>
    </p:spTree>
    <p:extLst>
      <p:ext uri="{BB962C8B-B14F-4D97-AF65-F5344CB8AC3E}">
        <p14:creationId xmlns:p14="http://schemas.microsoft.com/office/powerpoint/2010/main" val="3592034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F787-DB31-43C6-B763-C79539953922}"/>
              </a:ext>
            </a:extLst>
          </p:cNvPr>
          <p:cNvSpPr>
            <a:spLocks noGrp="1"/>
          </p:cNvSpPr>
          <p:nvPr>
            <p:ph type="title"/>
          </p:nvPr>
        </p:nvSpPr>
        <p:spPr>
          <a:xfrm>
            <a:off x="579748" y="713678"/>
            <a:ext cx="11018800" cy="651600"/>
          </a:xfrm>
        </p:spPr>
        <p:txBody>
          <a:bodyPr/>
          <a:lstStyle/>
          <a:p>
            <a:r>
              <a:rPr lang="en-US" b="1" dirty="0">
                <a:solidFill>
                  <a:srgbClr val="40008D"/>
                </a:solidFill>
                <a:latin typeface="Poppins" panose="00000500000000000000" pitchFamily="2" charset="0"/>
                <a:cs typeface="Poppins" panose="00000500000000000000" pitchFamily="2" charset="0"/>
              </a:rPr>
              <a:t>What does it include?</a:t>
            </a:r>
            <a:r>
              <a:rPr lang="en-US" b="1" dirty="0">
                <a:latin typeface="Poppins" panose="00000500000000000000" pitchFamily="2" charset="0"/>
                <a:ea typeface="Century Gothic"/>
                <a:cs typeface="Poppins" panose="00000500000000000000" pitchFamily="2" charset="0"/>
              </a:rPr>
              <a:t>​</a:t>
            </a:r>
            <a:endParaRPr lang="en-US" b="1" dirty="0">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01B7A644-B087-4339-86FE-8CE68E17DD65}"/>
              </a:ext>
            </a:extLst>
          </p:cNvPr>
          <p:cNvSpPr>
            <a:spLocks noGrp="1"/>
          </p:cNvSpPr>
          <p:nvPr>
            <p:ph type="body" idx="1"/>
          </p:nvPr>
        </p:nvSpPr>
        <p:spPr>
          <a:xfrm>
            <a:off x="699838" y="1457500"/>
            <a:ext cx="10723127" cy="1163288"/>
          </a:xfrm>
        </p:spPr>
        <p:txBody>
          <a:bodyPr>
            <a:normAutofit/>
          </a:bodyPr>
          <a:lstStyle/>
          <a:p>
            <a:pPr marL="0" indent="0">
              <a:lnSpc>
                <a:spcPct val="120000"/>
              </a:lnSpc>
              <a:spcBef>
                <a:spcPts val="0"/>
              </a:spcBef>
              <a:buNone/>
            </a:pPr>
            <a:r>
              <a:rPr lang="en-CA" b="0" dirty="0">
                <a:latin typeface="Poppins" panose="00000500000000000000" pitchFamily="2" charset="0"/>
                <a:cs typeface="Poppins" panose="00000500000000000000" pitchFamily="2" charset="0"/>
              </a:rPr>
              <a:t>Four 45-minute lessons to support the development of basic mental health knowledge and help-seeking skills:</a:t>
            </a:r>
            <a:endParaRPr lang="en-US" b="0" dirty="0">
              <a:latin typeface="Poppins" panose="00000500000000000000" pitchFamily="2" charset="0"/>
              <a:cs typeface="Poppins" panose="00000500000000000000" pitchFamily="2" charset="0"/>
            </a:endParaRPr>
          </a:p>
          <a:p>
            <a:pPr marL="342900" indent="-342900">
              <a:lnSpc>
                <a:spcPct val="150000"/>
              </a:lnSpc>
              <a:spcBef>
                <a:spcPts val="0"/>
              </a:spcBef>
              <a:spcAft>
                <a:spcPts val="1200"/>
              </a:spcAft>
              <a:buClr>
                <a:srgbClr val="000000"/>
              </a:buClr>
              <a:buFont typeface="Roboto"/>
              <a:buAutoNum type="arabicPeriod"/>
            </a:pPr>
            <a:endParaRPr lang="en-US" dirty="0">
              <a:solidFill>
                <a:srgbClr val="1D73BC"/>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3C43D93F-115F-FB04-2108-4A97235471DE}"/>
              </a:ext>
            </a:extLst>
          </p:cNvPr>
          <p:cNvSpPr txBox="1"/>
          <p:nvPr/>
        </p:nvSpPr>
        <p:spPr>
          <a:xfrm>
            <a:off x="699838" y="2705196"/>
            <a:ext cx="3412453" cy="1107996"/>
          </a:xfrm>
          <a:prstGeom prst="rect">
            <a:avLst/>
          </a:prstGeom>
          <a:noFill/>
        </p:spPr>
        <p:txBody>
          <a:bodyPr wrap="square">
            <a:spAutoFit/>
          </a:bodyPr>
          <a:lstStyle>
            <a:defPPr>
              <a:defRPr lang="en-US"/>
            </a:defPPr>
            <a:lvl1pPr marL="342900" indent="-342900">
              <a:spcAft>
                <a:spcPts val="1200"/>
              </a:spcAft>
              <a:buClr>
                <a:srgbClr val="000000"/>
              </a:buClr>
              <a:buSzPts val="2400"/>
              <a:buFont typeface="Roboto"/>
              <a:buAutoNum type="arabicPeriod"/>
              <a:defRPr sz="2800" b="1">
                <a:solidFill>
                  <a:srgbClr val="1D73BC"/>
                </a:solidFill>
                <a:latin typeface="Arial" panose="020B0604020202020204" pitchFamily="34" charset="0"/>
                <a:ea typeface="Roboto"/>
                <a:cs typeface="Arial" panose="020B0604020202020204" pitchFamily="34" charset="0"/>
              </a:defRPr>
            </a:lvl1pPr>
          </a:lstStyle>
          <a:p>
            <a:r>
              <a:rPr lang="en-US" dirty="0">
                <a:latin typeface="Poppins" panose="00000500000000000000" pitchFamily="2" charset="0"/>
                <a:cs typeface="Poppins" panose="00000500000000000000" pitchFamily="2" charset="0"/>
              </a:rPr>
              <a:t>Know the Facts</a:t>
            </a:r>
          </a:p>
          <a:p>
            <a:r>
              <a:rPr lang="en-US" dirty="0">
                <a:latin typeface="Poppins" panose="00000500000000000000" pitchFamily="2" charset="0"/>
                <a:cs typeface="Poppins" panose="00000500000000000000" pitchFamily="2" charset="0"/>
              </a:rPr>
              <a:t>Know Yourself</a:t>
            </a:r>
            <a:endParaRPr lang="en-CA" dirty="0">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84A8F83F-9440-92C0-B028-87ABE1C2D308}"/>
              </a:ext>
            </a:extLst>
          </p:cNvPr>
          <p:cNvSpPr txBox="1"/>
          <p:nvPr/>
        </p:nvSpPr>
        <p:spPr>
          <a:xfrm>
            <a:off x="4112291" y="2705196"/>
            <a:ext cx="7310674" cy="1538883"/>
          </a:xfrm>
          <a:prstGeom prst="rect">
            <a:avLst/>
          </a:prstGeom>
          <a:noFill/>
        </p:spPr>
        <p:txBody>
          <a:bodyPr wrap="square">
            <a:spAutoFit/>
          </a:bodyPr>
          <a:lstStyle/>
          <a:p>
            <a:pPr marL="514350" indent="-514350">
              <a:spcAft>
                <a:spcPts val="1200"/>
              </a:spcAft>
              <a:buClr>
                <a:srgbClr val="000000"/>
              </a:buClr>
              <a:buSzPts val="2400"/>
              <a:buFont typeface="+mj-lt"/>
              <a:buAutoNum type="arabicPeriod" startAt="3"/>
            </a:pPr>
            <a:r>
              <a:rPr lang="en-US" sz="2800" b="1" dirty="0">
                <a:solidFill>
                  <a:srgbClr val="7F3F96"/>
                </a:solidFill>
                <a:latin typeface="Poppins" panose="00000500000000000000" pitchFamily="2" charset="0"/>
                <a:ea typeface="Roboto"/>
                <a:cs typeface="Poppins" panose="00000500000000000000" pitchFamily="2" charset="0"/>
                <a:sym typeface="Roboto"/>
              </a:rPr>
              <a:t>Help Yourself - with Kids Help Phone</a:t>
            </a:r>
          </a:p>
          <a:p>
            <a:pPr marL="514350" indent="-514350">
              <a:spcAft>
                <a:spcPts val="1200"/>
              </a:spcAft>
              <a:buClr>
                <a:srgbClr val="000000"/>
              </a:buClr>
              <a:buSzPts val="2400"/>
              <a:buFont typeface="+mj-lt"/>
              <a:buAutoNum type="arabicPeriod" startAt="3"/>
            </a:pPr>
            <a:r>
              <a:rPr lang="en-US" sz="2800" b="1" dirty="0">
                <a:solidFill>
                  <a:srgbClr val="7F3F96"/>
                </a:solidFill>
                <a:latin typeface="Poppins" panose="00000500000000000000" pitchFamily="2" charset="0"/>
                <a:ea typeface="Roboto"/>
                <a:cs typeface="Poppins" panose="00000500000000000000" pitchFamily="2" charset="0"/>
                <a:sym typeface="Roboto"/>
              </a:rPr>
              <a:t>Help a Friend - with Be There powered by Jack.org</a:t>
            </a:r>
          </a:p>
        </p:txBody>
      </p:sp>
      <p:pic>
        <p:nvPicPr>
          <p:cNvPr id="23" name="Picture 4">
            <a:hlinkClick r:id="rId3"/>
            <a:extLst>
              <a:ext uri="{FF2B5EF4-FFF2-40B4-BE49-F238E27FC236}">
                <a16:creationId xmlns:a16="http://schemas.microsoft.com/office/drawing/2014/main" id="{98917E5D-491B-4666-BD52-23359B157CBF}"/>
              </a:ext>
              <a:ext uri="{C183D7F6-B498-43B3-948B-1728B52AA6E4}">
                <adec:decorative xmlns:adec="http://schemas.microsoft.com/office/drawing/2017/decorative" val="1"/>
              </a:ext>
            </a:extLst>
          </p:cNvPr>
          <p:cNvPicPr>
            <a:picLocks noChangeAspect="1"/>
          </p:cNvPicPr>
          <p:nvPr/>
        </p:nvPicPr>
        <p:blipFill rotWithShape="1">
          <a:blip r:embed="rId4"/>
          <a:srcRect t="7407" b="12476"/>
          <a:stretch/>
        </p:blipFill>
        <p:spPr>
          <a:xfrm>
            <a:off x="6593046" y="4424122"/>
            <a:ext cx="1715590"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5">
            <a:extLst>
              <a:ext uri="{FF2B5EF4-FFF2-40B4-BE49-F238E27FC236}">
                <a16:creationId xmlns:a16="http://schemas.microsoft.com/office/drawing/2014/main" id="{4947440A-53C6-4349-990E-95894FAC0253}"/>
              </a:ext>
              <a:ext uri="{C183D7F6-B498-43B3-948B-1728B52AA6E4}">
                <adec:decorative xmlns:adec="http://schemas.microsoft.com/office/drawing/2017/decorative" val="1"/>
              </a:ext>
            </a:extLst>
          </p:cNvPr>
          <p:cNvPicPr>
            <a:picLocks noChangeAspect="1"/>
          </p:cNvPicPr>
          <p:nvPr/>
        </p:nvPicPr>
        <p:blipFill rotWithShape="1">
          <a:blip r:embed="rId5"/>
          <a:srcRect l="253" t="8967" b="15400"/>
          <a:stretch/>
        </p:blipFill>
        <p:spPr>
          <a:xfrm>
            <a:off x="8752248" y="4444902"/>
            <a:ext cx="1702392"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3">
            <a:extLst>
              <a:ext uri="{FF2B5EF4-FFF2-40B4-BE49-F238E27FC236}">
                <a16:creationId xmlns:a16="http://schemas.microsoft.com/office/drawing/2014/main" id="{312122EF-8D18-4F2E-88B6-BA68C59BAB85}"/>
              </a:ext>
              <a:ext uri="{C183D7F6-B498-43B3-948B-1728B52AA6E4}">
                <adec:decorative xmlns:adec="http://schemas.microsoft.com/office/drawing/2017/decorative" val="1"/>
              </a:ext>
            </a:extLst>
          </p:cNvPr>
          <p:cNvPicPr>
            <a:picLocks noChangeAspect="1"/>
          </p:cNvPicPr>
          <p:nvPr/>
        </p:nvPicPr>
        <p:blipFill rotWithShape="1">
          <a:blip r:embed="rId6"/>
          <a:srcRect t="7393" b="18872"/>
          <a:stretch/>
        </p:blipFill>
        <p:spPr>
          <a:xfrm>
            <a:off x="1934304" y="4424122"/>
            <a:ext cx="1864694"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2">
            <a:extLst>
              <a:ext uri="{FF2B5EF4-FFF2-40B4-BE49-F238E27FC236}">
                <a16:creationId xmlns:a16="http://schemas.microsoft.com/office/drawing/2014/main" id="{EDFEE3D6-8BE2-4CB3-85BE-DD648009EDA0}"/>
              </a:ext>
              <a:ext uri="{C183D7F6-B498-43B3-948B-1728B52AA6E4}">
                <adec:decorative xmlns:adec="http://schemas.microsoft.com/office/drawing/2017/decorative" val="1"/>
              </a:ext>
            </a:extLst>
          </p:cNvPr>
          <p:cNvPicPr>
            <a:picLocks noChangeAspect="1"/>
          </p:cNvPicPr>
          <p:nvPr/>
        </p:nvPicPr>
        <p:blipFill rotWithShape="1">
          <a:blip r:embed="rId7"/>
          <a:srcRect t="8577" b="19379"/>
          <a:stretch/>
        </p:blipFill>
        <p:spPr>
          <a:xfrm>
            <a:off x="4242610" y="4424122"/>
            <a:ext cx="1906824"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6826637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en-US" dirty="0">
                <a:latin typeface="Poppins" panose="00000500000000000000" pitchFamily="2" charset="0"/>
                <a:cs typeface="Poppins" panose="00000500000000000000" pitchFamily="2" charset="0"/>
              </a:rPr>
              <a:t>Supportive Resources</a:t>
            </a:r>
          </a:p>
        </p:txBody>
      </p:sp>
      <p:sp>
        <p:nvSpPr>
          <p:cNvPr id="3" name="Text Placeholder 2">
            <a:extLst>
              <a:ext uri="{FF2B5EF4-FFF2-40B4-BE49-F238E27FC236}">
                <a16:creationId xmlns:a16="http://schemas.microsoft.com/office/drawing/2014/main" id="{3AC4F601-097C-499A-A90E-649E6215C4EA}"/>
              </a:ext>
            </a:extLst>
          </p:cNvPr>
          <p:cNvSpPr>
            <a:spLocks noGrp="1"/>
          </p:cNvSpPr>
          <p:nvPr>
            <p:ph type="body" idx="1"/>
          </p:nvPr>
        </p:nvSpPr>
        <p:spPr>
          <a:xfrm>
            <a:off x="699839" y="1586896"/>
            <a:ext cx="6420470" cy="4703200"/>
          </a:xfrm>
        </p:spPr>
        <p:txBody>
          <a:bodyPr/>
          <a:lstStyle/>
          <a:p>
            <a:pPr marL="608330" indent="-456565"/>
            <a:r>
              <a:rPr lang="en-US" sz="3150" b="0" dirty="0">
                <a:latin typeface="Poppins" panose="00000500000000000000" pitchFamily="2" charset="0"/>
                <a:cs typeface="Poppins" panose="00000500000000000000" pitchFamily="2" charset="0"/>
              </a:rPr>
              <a:t>School Readiness Checklist</a:t>
            </a:r>
          </a:p>
          <a:p>
            <a:pPr marL="608330" indent="-456565">
              <a:lnSpc>
                <a:spcPct val="112999"/>
              </a:lnSpc>
            </a:pPr>
            <a:r>
              <a:rPr lang="en-US" sz="3150" b="0" dirty="0">
                <a:latin typeface="Poppins" panose="00000500000000000000" pitchFamily="2" charset="0"/>
                <a:cs typeface="Poppins" panose="00000500000000000000" pitchFamily="2" charset="0"/>
              </a:rPr>
              <a:t>Implementation Materials for School Leaders</a:t>
            </a:r>
          </a:p>
          <a:p>
            <a:pPr marL="608330" indent="-456565">
              <a:lnSpc>
                <a:spcPct val="112999"/>
              </a:lnSpc>
            </a:pPr>
            <a:r>
              <a:rPr lang="en-US" sz="3150" b="0" dirty="0">
                <a:latin typeface="Poppins" panose="00000500000000000000" pitchFamily="2" charset="0"/>
                <a:cs typeface="Poppins" panose="00000500000000000000" pitchFamily="2" charset="0"/>
              </a:rPr>
              <a:t>Educator Preparation Suggestions</a:t>
            </a:r>
          </a:p>
          <a:p>
            <a:pPr marL="608330" indent="-456565">
              <a:lnSpc>
                <a:spcPct val="112999"/>
              </a:lnSpc>
            </a:pPr>
            <a:r>
              <a:rPr lang="en-US" sz="3150" b="0" dirty="0">
                <a:latin typeface="Poppins" panose="00000500000000000000" pitchFamily="2" charset="0"/>
                <a:cs typeface="Poppins" panose="00000500000000000000" pitchFamily="2" charset="0"/>
              </a:rPr>
              <a:t>Parent/Caregiver Resources</a:t>
            </a:r>
          </a:p>
        </p:txBody>
      </p:sp>
      <p:pic>
        <p:nvPicPr>
          <p:cNvPr id="5124" name="Picture 4" descr="Cover page of the educator preparation suggestions">
            <a:extLst>
              <a:ext uri="{FF2B5EF4-FFF2-40B4-BE49-F238E27FC236}">
                <a16:creationId xmlns:a16="http://schemas.microsoft.com/office/drawing/2014/main" id="{D9EFFCF8-78E3-49D6-B830-BC36E5C3FC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3" t="1009" r="2570" b="3113"/>
          <a:stretch/>
        </p:blipFill>
        <p:spPr bwMode="auto">
          <a:xfrm>
            <a:off x="7298150" y="2893747"/>
            <a:ext cx="2497016" cy="320545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2" name="Picture 2" descr="Cover page of the school readiness checklist">
            <a:extLst>
              <a:ext uri="{FF2B5EF4-FFF2-40B4-BE49-F238E27FC236}">
                <a16:creationId xmlns:a16="http://schemas.microsoft.com/office/drawing/2014/main" id="{A14923EF-495D-419C-A9B7-0F3AC549C7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26" t="698" r="3097" b="1998"/>
          <a:stretch/>
        </p:blipFill>
        <p:spPr bwMode="auto">
          <a:xfrm>
            <a:off x="9038710" y="1390350"/>
            <a:ext cx="2497016" cy="325315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10381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5CAF-3B0B-4BE3-A9F7-0BD865270643}"/>
              </a:ext>
            </a:extLst>
          </p:cNvPr>
          <p:cNvSpPr>
            <a:spLocks noGrp="1"/>
          </p:cNvSpPr>
          <p:nvPr>
            <p:ph type="title"/>
          </p:nvPr>
        </p:nvSpPr>
        <p:spPr/>
        <p:txBody>
          <a:bodyPr/>
          <a:lstStyle/>
          <a:p>
            <a:r>
              <a:rPr lang="en-US" dirty="0">
                <a:latin typeface="Poppins" panose="00000500000000000000" pitchFamily="2" charset="0"/>
                <a:cs typeface="Poppins" panose="00000500000000000000" pitchFamily="2" charset="0"/>
              </a:rPr>
              <a:t>Intended Audience</a:t>
            </a:r>
          </a:p>
        </p:txBody>
      </p:sp>
      <p:sp>
        <p:nvSpPr>
          <p:cNvPr id="3" name="Text Placeholder 2">
            <a:extLst>
              <a:ext uri="{FF2B5EF4-FFF2-40B4-BE49-F238E27FC236}">
                <a16:creationId xmlns:a16="http://schemas.microsoft.com/office/drawing/2014/main" id="{842C34A1-71D5-344F-A65C-AB38EDEC5912}"/>
              </a:ext>
            </a:extLst>
          </p:cNvPr>
          <p:cNvSpPr>
            <a:spLocks noGrp="1"/>
          </p:cNvSpPr>
          <p:nvPr>
            <p:ph type="body" idx="1"/>
          </p:nvPr>
        </p:nvSpPr>
        <p:spPr>
          <a:xfrm>
            <a:off x="699839" y="1644406"/>
            <a:ext cx="5614620" cy="4703200"/>
          </a:xfrm>
        </p:spPr>
        <p:txBody>
          <a:bodyPr/>
          <a:lstStyle/>
          <a:p>
            <a:pPr marL="608330" indent="-456565"/>
            <a:r>
              <a:rPr lang="en-US" sz="3200" b="0" dirty="0">
                <a:solidFill>
                  <a:srgbClr val="1D73BC"/>
                </a:solidFill>
                <a:latin typeface="Poppins" panose="00000500000000000000" pitchFamily="2" charset="0"/>
                <a:cs typeface="Poppins" panose="00000500000000000000" pitchFamily="2" charset="0"/>
              </a:rPr>
              <a:t>Secondary school students</a:t>
            </a:r>
          </a:p>
          <a:p>
            <a:pPr marL="608330" indent="-456565"/>
            <a:r>
              <a:rPr lang="en-US" sz="3200" b="0" dirty="0">
                <a:solidFill>
                  <a:srgbClr val="1D73BC"/>
                </a:solidFill>
                <a:latin typeface="Poppins" panose="00000500000000000000" pitchFamily="2" charset="0"/>
                <a:cs typeface="Poppins" panose="00000500000000000000" pitchFamily="2" charset="0"/>
              </a:rPr>
              <a:t>All grades</a:t>
            </a:r>
          </a:p>
          <a:p>
            <a:pPr marL="608330" indent="-456565"/>
            <a:r>
              <a:rPr lang="en-US" sz="3200" b="0" dirty="0">
                <a:solidFill>
                  <a:srgbClr val="1D73BC"/>
                </a:solidFill>
                <a:latin typeface="Poppins" panose="00000500000000000000" pitchFamily="2" charset="0"/>
                <a:cs typeface="Poppins" panose="00000500000000000000" pitchFamily="2" charset="0"/>
              </a:rPr>
              <a:t>All subject areas</a:t>
            </a:r>
          </a:p>
          <a:p>
            <a:pPr marL="608330" indent="-456565"/>
            <a:r>
              <a:rPr lang="en-US" sz="3200" b="0" dirty="0">
                <a:solidFill>
                  <a:srgbClr val="1D73BC"/>
                </a:solidFill>
                <a:latin typeface="Poppins" panose="00000500000000000000" pitchFamily="2" charset="0"/>
                <a:cs typeface="Poppins" panose="00000500000000000000" pitchFamily="2" charset="0"/>
              </a:rPr>
              <a:t>As broad a reach as possible</a:t>
            </a:r>
          </a:p>
        </p:txBody>
      </p:sp>
      <p:pic>
        <p:nvPicPr>
          <p:cNvPr id="9" name="Picture 8" descr="Teacher and group of students posing for a photo in high school hallway">
            <a:extLst>
              <a:ext uri="{FF2B5EF4-FFF2-40B4-BE49-F238E27FC236}">
                <a16:creationId xmlns:a16="http://schemas.microsoft.com/office/drawing/2014/main" id="{493167AC-3F90-9442-B1F4-0765E7B4E327}"/>
              </a:ext>
            </a:extLst>
          </p:cNvPr>
          <p:cNvPicPr>
            <a:picLocks noChangeAspect="1"/>
          </p:cNvPicPr>
          <p:nvPr/>
        </p:nvPicPr>
        <p:blipFill>
          <a:blip r:embed="rId3"/>
          <a:stretch>
            <a:fillRect/>
          </a:stretch>
        </p:blipFill>
        <p:spPr>
          <a:xfrm>
            <a:off x="6314459" y="1556033"/>
            <a:ext cx="5403497" cy="3350168"/>
          </a:xfrm>
          <a:prstGeom prst="rect">
            <a:avLst/>
          </a:prstGeom>
        </p:spPr>
      </p:pic>
    </p:spTree>
    <p:extLst>
      <p:ext uri="{BB962C8B-B14F-4D97-AF65-F5344CB8AC3E}">
        <p14:creationId xmlns:p14="http://schemas.microsoft.com/office/powerpoint/2010/main" val="1574685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8"/>
          <p:cNvSpPr txBox="1">
            <a:spLocks noGrp="1"/>
          </p:cNvSpPr>
          <p:nvPr>
            <p:ph type="title" idx="4294967295"/>
          </p:nvPr>
        </p:nvSpPr>
        <p:spPr>
          <a:xfrm>
            <a:off x="3488723" y="1009878"/>
            <a:ext cx="8469086" cy="2176462"/>
          </a:xfrm>
          <a:prstGeom prst="rect">
            <a:avLst/>
          </a:prstGeom>
          <a:noFill/>
          <a:ln>
            <a:noFill/>
          </a:ln>
        </p:spPr>
        <p:txBody>
          <a:bodyPr spcFirstLastPara="1" vert="horz" wrap="square" lIns="91425" tIns="45700" rIns="91425" bIns="45700" rtlCol="0" anchor="ctr" anchorCtr="0">
            <a:normAutofit/>
          </a:bodyPr>
          <a:lstStyle/>
          <a:p>
            <a:pPr>
              <a:lnSpc>
                <a:spcPct val="90000"/>
              </a:lnSpc>
            </a:pPr>
            <a:r>
              <a:rPr lang="en-US" sz="5400" dirty="0">
                <a:solidFill>
                  <a:schemeClr val="bg1"/>
                </a:solidFill>
                <a:latin typeface="Century Gothic"/>
                <a:cs typeface="Calibri"/>
              </a:rPr>
              <a:t>Walk Through</a:t>
            </a:r>
            <a:endParaRPr lang="en-US" dirty="0"/>
          </a:p>
        </p:txBody>
      </p:sp>
    </p:spTree>
    <p:extLst>
      <p:ext uri="{BB962C8B-B14F-4D97-AF65-F5344CB8AC3E}">
        <p14:creationId xmlns:p14="http://schemas.microsoft.com/office/powerpoint/2010/main" val="167205926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en" sz="8900" b="1" dirty="0">
                <a:solidFill>
                  <a:srgbClr val="1D73BC"/>
                </a:solidFill>
              </a:rPr>
              <a:t>Know the Facts</a:t>
            </a:r>
            <a:endParaRPr lang="en-US" sz="8900" b="1" dirty="0">
              <a:solidFill>
                <a:srgbClr val="1D73BC"/>
              </a:solidFill>
            </a:endParaRPr>
          </a:p>
        </p:txBody>
      </p:sp>
    </p:spTree>
    <p:extLst>
      <p:ext uri="{BB962C8B-B14F-4D97-AF65-F5344CB8AC3E}">
        <p14:creationId xmlns:p14="http://schemas.microsoft.com/office/powerpoint/2010/main" val="234814258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586600" y="584337"/>
            <a:ext cx="11018800" cy="651600"/>
          </a:xfrm>
        </p:spPr>
        <p:txBody>
          <a:bodyPr/>
          <a:lstStyle/>
          <a:p>
            <a:r>
              <a:rPr lang="en-CA" b="1" dirty="0"/>
              <a:t>Try it Out</a:t>
            </a:r>
          </a:p>
        </p:txBody>
      </p:sp>
      <p:pic>
        <p:nvPicPr>
          <p:cNvPr id="4" name="Online Media 1" descr="Video: MH LIT Student Mental Health in Action, Know the Facts, Student Profiles, Jayden">
            <a:hlinkClick r:id="" action="ppaction://media"/>
            <a:extLst>
              <a:ext uri="{FF2B5EF4-FFF2-40B4-BE49-F238E27FC236}">
                <a16:creationId xmlns:a16="http://schemas.microsoft.com/office/drawing/2014/main" id="{089DED56-812E-40FE-AA36-1E7AE227E823}"/>
              </a:ext>
            </a:extLst>
          </p:cNvPr>
          <p:cNvPicPr>
            <a:picLocks noRot="1" noChangeAspect="1"/>
          </p:cNvPicPr>
          <p:nvPr>
            <a:videoFile r:link="rId1"/>
          </p:nvPr>
        </p:nvPicPr>
        <p:blipFill rotWithShape="1">
          <a:blip r:embed="rId4"/>
          <a:srcRect/>
          <a:stretch/>
        </p:blipFill>
        <p:spPr>
          <a:xfrm>
            <a:off x="1774302" y="1411780"/>
            <a:ext cx="8643395" cy="4861883"/>
          </a:xfrm>
          <a:prstGeom prst="rect">
            <a:avLst/>
          </a:prstGeom>
          <a:noFill/>
        </p:spPr>
      </p:pic>
    </p:spTree>
    <p:extLst>
      <p:ext uri="{BB962C8B-B14F-4D97-AF65-F5344CB8AC3E}">
        <p14:creationId xmlns:p14="http://schemas.microsoft.com/office/powerpoint/2010/main" val="22897873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en" sz="8900" b="1" dirty="0">
                <a:solidFill>
                  <a:schemeClr val="accent1">
                    <a:lumMod val="75000"/>
                  </a:schemeClr>
                </a:solidFill>
              </a:rPr>
              <a:t>Know Yourself</a:t>
            </a:r>
            <a:endParaRPr lang="en-US" sz="8900" b="1" dirty="0">
              <a:solidFill>
                <a:schemeClr val="accent1">
                  <a:lumMod val="75000"/>
                </a:schemeClr>
              </a:solidFill>
            </a:endParaRPr>
          </a:p>
        </p:txBody>
      </p:sp>
    </p:spTree>
    <p:extLst>
      <p:ext uri="{BB962C8B-B14F-4D97-AF65-F5344CB8AC3E}">
        <p14:creationId xmlns:p14="http://schemas.microsoft.com/office/powerpoint/2010/main" val="28744484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586600" y="582633"/>
            <a:ext cx="11018800" cy="651600"/>
          </a:xfrm>
        </p:spPr>
        <p:txBody>
          <a:bodyPr/>
          <a:lstStyle/>
          <a:p>
            <a:r>
              <a:rPr lang="en-CA" b="1" dirty="0">
                <a:latin typeface="Poppins" panose="00000500000000000000" pitchFamily="2" charset="0"/>
                <a:cs typeface="Poppins" panose="00000500000000000000" pitchFamily="2" charset="0"/>
              </a:rPr>
              <a:t>Try it Out</a:t>
            </a:r>
          </a:p>
        </p:txBody>
      </p:sp>
      <p:sp>
        <p:nvSpPr>
          <p:cNvPr id="4" name="Google Shape;72;p13">
            <a:extLst>
              <a:ext uri="{FF2B5EF4-FFF2-40B4-BE49-F238E27FC236}">
                <a16:creationId xmlns:a16="http://schemas.microsoft.com/office/drawing/2014/main" id="{1110BC32-334E-4D05-8AA8-8A0209EE24D3}"/>
              </a:ext>
            </a:extLst>
          </p:cNvPr>
          <p:cNvSpPr txBox="1">
            <a:spLocks/>
          </p:cNvSpPr>
          <p:nvPr/>
        </p:nvSpPr>
        <p:spPr>
          <a:xfrm>
            <a:off x="1072367" y="1168436"/>
            <a:ext cx="9754658" cy="1844400"/>
          </a:xfrm>
          <a:prstGeom prst="rect">
            <a:avLst/>
          </a:prstGeom>
          <a:noFill/>
          <a:ln>
            <a:noFill/>
          </a:ln>
        </p:spPr>
        <p:txBody>
          <a:bodyPr spcFirstLastPara="1" vert="horz" wrap="square" lIns="0" tIns="0" rIns="0" bIns="0" rtlCol="0" anchor="b" anchorCtr="0">
            <a:noAutofit/>
          </a:bodyPr>
          <a:lstStyle>
            <a:lvl1pPr lvl="0" algn="l" rtl="0">
              <a:lnSpc>
                <a:spcPct val="90000"/>
              </a:lnSpc>
              <a:spcBef>
                <a:spcPts val="0"/>
              </a:spcBef>
              <a:spcAft>
                <a:spcPts val="0"/>
              </a:spcAft>
              <a:buClr>
                <a:srgbClr val="40008D"/>
              </a:buClr>
              <a:buSzPts val="1100"/>
              <a:buFont typeface="Poppins"/>
              <a:buNone/>
              <a:defRPr sz="4400" b="1" i="0" u="none">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pPr algn="ctr"/>
            <a:r>
              <a:rPr lang="en-US" sz="4667" kern="0">
                <a:solidFill>
                  <a:srgbClr val="007FAD"/>
                </a:solidFill>
                <a:latin typeface="Poppins" panose="00000500000000000000" pitchFamily="2" charset="0"/>
                <a:cs typeface="Poppins" panose="00000500000000000000" pitchFamily="2" charset="0"/>
              </a:rPr>
              <a:t>The Mental Health and Well-Being of Ontario Students Quiz</a:t>
            </a:r>
          </a:p>
        </p:txBody>
      </p:sp>
      <p:sp>
        <p:nvSpPr>
          <p:cNvPr id="5" name="Google Shape;73;p13">
            <a:extLst>
              <a:ext uri="{FF2B5EF4-FFF2-40B4-BE49-F238E27FC236}">
                <a16:creationId xmlns:a16="http://schemas.microsoft.com/office/drawing/2014/main" id="{878D244B-58F5-4BCE-ACA2-3C61F9CDE78A}"/>
              </a:ext>
            </a:extLst>
          </p:cNvPr>
          <p:cNvSpPr txBox="1">
            <a:spLocks/>
          </p:cNvSpPr>
          <p:nvPr/>
        </p:nvSpPr>
        <p:spPr>
          <a:xfrm>
            <a:off x="1072367" y="3156632"/>
            <a:ext cx="9754658" cy="1655600"/>
          </a:xfrm>
          <a:prstGeom prst="rect">
            <a:avLst/>
          </a:prstGeom>
          <a:noFill/>
          <a:ln>
            <a:noFill/>
          </a:ln>
        </p:spPr>
        <p:txBody>
          <a:bodyPr spcFirstLastPara="1" vert="horz" wrap="square" lIns="0" tIns="45700" rIns="0" bIns="45700" rtlCol="0" anchor="t" anchorCtr="0">
            <a:noAutofit/>
          </a:bodyPr>
          <a:lstStyle>
            <a:lvl1pPr marL="609585" lvl="0" indent="-507987" algn="l" rtl="0">
              <a:lnSpc>
                <a:spcPct val="113000"/>
              </a:lnSpc>
              <a:spcBef>
                <a:spcPts val="667"/>
              </a:spcBef>
              <a:spcAft>
                <a:spcPts val="0"/>
              </a:spcAft>
              <a:buClr>
                <a:schemeClr val="dk1"/>
              </a:buClr>
              <a:buSzPts val="2400"/>
              <a:buFont typeface="Roboto"/>
              <a:buChar char="•"/>
              <a:defRPr sz="3196" b="1" i="0">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sz="2930" b="1" i="0">
                <a:solidFill>
                  <a:schemeClr val="tx1"/>
                </a:solidFill>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sz="2397" b="1" i="0">
                <a:solidFill>
                  <a:schemeClr val="tx1"/>
                </a:solidFill>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pPr marL="0" indent="0" algn="ctr">
              <a:buNone/>
            </a:pPr>
            <a:r>
              <a:rPr lang="en-US" sz="3150" kern="0" dirty="0">
                <a:latin typeface="Poppins" panose="00000500000000000000" pitchFamily="2" charset="0"/>
                <a:cs typeface="Poppins" panose="00000500000000000000" pitchFamily="2" charset="0"/>
              </a:rPr>
              <a:t>Click on the box that contains the best answer</a:t>
            </a:r>
          </a:p>
        </p:txBody>
      </p:sp>
      <p:sp>
        <p:nvSpPr>
          <p:cNvPr id="6" name="Google Shape;74;p13">
            <a:hlinkClick r:id="" action="ppaction://noaction"/>
            <a:extLst>
              <a:ext uri="{FF2B5EF4-FFF2-40B4-BE49-F238E27FC236}">
                <a16:creationId xmlns:a16="http://schemas.microsoft.com/office/drawing/2014/main" id="{85684CCF-A1F1-48B0-9E0E-50FC08130BFE}"/>
              </a:ext>
            </a:extLst>
          </p:cNvPr>
          <p:cNvSpPr/>
          <p:nvPr/>
        </p:nvSpPr>
        <p:spPr>
          <a:xfrm>
            <a:off x="4088461" y="4239291"/>
            <a:ext cx="3722469" cy="1766548"/>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2400"/>
            </a:pPr>
            <a:r>
              <a:rPr lang="en" sz="3200">
                <a:solidFill>
                  <a:srgbClr val="000000"/>
                </a:solidFill>
                <a:latin typeface="Poppins" panose="00000500000000000000" pitchFamily="2" charset="0"/>
                <a:ea typeface="Roboto"/>
                <a:cs typeface="Poppins" panose="00000500000000000000" pitchFamily="2" charset="0"/>
                <a:sym typeface="Roboto"/>
              </a:rPr>
              <a:t>Click here to start</a:t>
            </a:r>
            <a:endParaRPr sz="3200">
              <a:solidFill>
                <a:srgbClr val="000000"/>
              </a:solidFill>
              <a:latin typeface="Poppins" panose="00000500000000000000" pitchFamily="2" charset="0"/>
              <a:ea typeface="Roboto"/>
              <a:cs typeface="Poppins" panose="00000500000000000000" pitchFamily="2" charset="0"/>
              <a:sym typeface="Roboto"/>
            </a:endParaRPr>
          </a:p>
        </p:txBody>
      </p:sp>
    </p:spTree>
    <p:extLst>
      <p:ext uri="{BB962C8B-B14F-4D97-AF65-F5344CB8AC3E}">
        <p14:creationId xmlns:p14="http://schemas.microsoft.com/office/powerpoint/2010/main" val="367008943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2"/>
          <p:cNvSpPr txBox="1">
            <a:spLocks noGrp="1"/>
          </p:cNvSpPr>
          <p:nvPr>
            <p:ph type="title"/>
          </p:nvPr>
        </p:nvSpPr>
        <p:spPr>
          <a:prstGeom prst="rect">
            <a:avLst/>
          </a:prstGeom>
          <a:noFill/>
          <a:ln>
            <a:noFill/>
          </a:ln>
        </p:spPr>
        <p:txBody>
          <a:bodyPr spcFirstLastPara="1" vert="horz" wrap="square" lIns="0" tIns="0" rIns="0" bIns="0" rtlCol="0" anchor="t" anchorCtr="0">
            <a:noAutofit/>
          </a:bodyPr>
          <a:lstStyle/>
          <a:p>
            <a:pPr algn="ctr">
              <a:lnSpc>
                <a:spcPct val="115000"/>
              </a:lnSpc>
              <a:buClr>
                <a:schemeClr val="dk1"/>
              </a:buClr>
            </a:pPr>
            <a:r>
              <a:rPr lang="en" sz="4900" dirty="0">
                <a:solidFill>
                  <a:schemeClr val="dk1"/>
                </a:solidFill>
                <a:latin typeface="Poppins"/>
                <a:ea typeface="Poppins"/>
                <a:cs typeface="Poppins"/>
                <a:sym typeface="Poppins"/>
              </a:rPr>
              <a:t>How many students felt </a:t>
            </a:r>
            <a:r>
              <a:rPr lang="en" sz="4900" dirty="0">
                <a:solidFill>
                  <a:schemeClr val="dk1"/>
                </a:solidFill>
              </a:rPr>
              <a:t>they had a good ability to cope with problems</a:t>
            </a:r>
            <a:r>
              <a:rPr lang="en" sz="4900" dirty="0">
                <a:solidFill>
                  <a:schemeClr val="dk1"/>
                </a:solidFill>
                <a:latin typeface="Poppins"/>
                <a:ea typeface="Poppins"/>
                <a:cs typeface="Poppins"/>
                <a:sym typeface="Poppins"/>
              </a:rPr>
              <a:t>?</a:t>
            </a:r>
            <a:endParaRPr sz="4900" dirty="0">
              <a:solidFill>
                <a:schemeClr val="dk1"/>
              </a:solidFill>
            </a:endParaRPr>
          </a:p>
        </p:txBody>
      </p:sp>
      <p:sp>
        <p:nvSpPr>
          <p:cNvPr id="240" name="Google Shape;240;p32">
            <a:hlinkClick r:id="" action="ppaction://noaction"/>
          </p:cNvPr>
          <p:cNvSpPr/>
          <p:nvPr/>
        </p:nvSpPr>
        <p:spPr>
          <a:xfrm>
            <a:off x="548833" y="4064733"/>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a:t>
            </a:r>
            <a:endParaRPr sz="4250" dirty="0">
              <a:solidFill>
                <a:srgbClr val="000000"/>
              </a:solidFill>
              <a:latin typeface="Poppins" panose="00000500000000000000" pitchFamily="2" charset="0"/>
              <a:ea typeface="Roboto"/>
              <a:cs typeface="Poppins" panose="00000500000000000000" pitchFamily="2" charset="0"/>
              <a:sym typeface="Roboto"/>
            </a:endParaRPr>
          </a:p>
        </p:txBody>
      </p:sp>
      <p:sp>
        <p:nvSpPr>
          <p:cNvPr id="241" name="Google Shape;241;p32">
            <a:hlinkClick r:id="" action="ppaction://noaction"/>
          </p:cNvPr>
          <p:cNvSpPr/>
          <p:nvPr/>
        </p:nvSpPr>
        <p:spPr>
          <a:xfrm>
            <a:off x="3373067" y="4064733"/>
            <a:ext cx="2621600" cy="1302000"/>
          </a:xfrm>
          <a:prstGeom prst="roundRect">
            <a:avLst>
              <a:gd name="adj" fmla="val 16667"/>
            </a:avLst>
          </a:prstGeom>
          <a:solidFill>
            <a:srgbClr val="FFFFFF"/>
          </a:solidFill>
          <a:ln w="76200" cap="flat" cmpd="sng">
            <a:solidFill>
              <a:srgbClr val="00A3E0"/>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54%</a:t>
            </a:r>
            <a:endParaRPr sz="4250" dirty="0">
              <a:solidFill>
                <a:srgbClr val="000000"/>
              </a:solidFill>
              <a:latin typeface="Poppins" panose="00000500000000000000" pitchFamily="2" charset="0"/>
              <a:ea typeface="Roboto"/>
              <a:cs typeface="Poppins" panose="00000500000000000000" pitchFamily="2" charset="0"/>
              <a:sym typeface="Roboto"/>
            </a:endParaRPr>
          </a:p>
        </p:txBody>
      </p:sp>
      <p:sp>
        <p:nvSpPr>
          <p:cNvPr id="242" name="Google Shape;242;p32">
            <a:hlinkClick r:id="" action="ppaction://noaction"/>
          </p:cNvPr>
          <p:cNvSpPr/>
          <p:nvPr/>
        </p:nvSpPr>
        <p:spPr>
          <a:xfrm>
            <a:off x="6197300" y="4064733"/>
            <a:ext cx="2621600" cy="1302000"/>
          </a:xfrm>
          <a:prstGeom prst="roundRect">
            <a:avLst>
              <a:gd name="adj" fmla="val 16667"/>
            </a:avLst>
          </a:prstGeom>
          <a:solidFill>
            <a:srgbClr val="FFFFFF"/>
          </a:solidFill>
          <a:ln w="76200" cap="flat" cmpd="sng">
            <a:solidFill>
              <a:srgbClr val="78BE20"/>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21%</a:t>
            </a:r>
            <a:endParaRPr sz="4250" dirty="0">
              <a:solidFill>
                <a:srgbClr val="000000"/>
              </a:solidFill>
              <a:latin typeface="Poppins" panose="00000500000000000000" pitchFamily="2" charset="0"/>
              <a:ea typeface="Roboto"/>
              <a:cs typeface="Poppins" panose="00000500000000000000" pitchFamily="2" charset="0"/>
              <a:sym typeface="Roboto"/>
            </a:endParaRPr>
          </a:p>
        </p:txBody>
      </p:sp>
      <p:sp>
        <p:nvSpPr>
          <p:cNvPr id="243" name="Google Shape;243;p32">
            <a:hlinkClick r:id="" action="ppaction://noaction"/>
          </p:cNvPr>
          <p:cNvSpPr/>
          <p:nvPr/>
        </p:nvSpPr>
        <p:spPr>
          <a:xfrm>
            <a:off x="9021533" y="4057700"/>
            <a:ext cx="2621600" cy="1302000"/>
          </a:xfrm>
          <a:prstGeom prst="roundRect">
            <a:avLst>
              <a:gd name="adj" fmla="val 16667"/>
            </a:avLst>
          </a:prstGeom>
          <a:solidFill>
            <a:srgbClr val="FFFFFF"/>
          </a:solidFill>
          <a:ln w="7620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72%</a:t>
            </a:r>
            <a:endParaRPr sz="4250" dirty="0">
              <a:solidFill>
                <a:srgbClr val="000000"/>
              </a:solidFill>
              <a:latin typeface="Poppins" panose="00000500000000000000" pitchFamily="2" charset="0"/>
              <a:ea typeface="Roboto"/>
              <a:cs typeface="Poppins" panose="00000500000000000000" pitchFamily="2" charset="0"/>
              <a:sym typeface="Roboto"/>
            </a:endParaRPr>
          </a:p>
        </p:txBody>
      </p:sp>
    </p:spTree>
    <p:extLst>
      <p:ext uri="{BB962C8B-B14F-4D97-AF65-F5344CB8AC3E}">
        <p14:creationId xmlns:p14="http://schemas.microsoft.com/office/powerpoint/2010/main" val="218265800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3"/>
          <p:cNvSpPr txBox="1">
            <a:spLocks noGrp="1"/>
          </p:cNvSpPr>
          <p:nvPr>
            <p:ph type="title"/>
          </p:nvPr>
        </p:nvSpPr>
        <p:spPr>
          <a:prstGeom prst="rect">
            <a:avLst/>
          </a:prstGeom>
          <a:noFill/>
          <a:ln>
            <a:noFill/>
          </a:ln>
        </p:spPr>
        <p:txBody>
          <a:bodyPr spcFirstLastPara="1" vert="horz" wrap="square" lIns="0" tIns="0" rIns="0" bIns="0" rtlCol="0" anchor="t" anchorCtr="0">
            <a:noAutofit/>
          </a:bodyPr>
          <a:lstStyle/>
          <a:p>
            <a:pPr algn="ctr"/>
            <a:r>
              <a:rPr lang="en" sz="3450" b="0" dirty="0">
                <a:solidFill>
                  <a:schemeClr val="dk1"/>
                </a:solidFill>
                <a:latin typeface="Poppins" panose="00000500000000000000" pitchFamily="2" charset="0"/>
                <a:cs typeface="Poppins" panose="00000500000000000000" pitchFamily="2" charset="0"/>
                <a:sym typeface="Poppins"/>
              </a:rPr>
              <a:t>How many students felt </a:t>
            </a:r>
            <a:r>
              <a:rPr lang="en" sz="3450" dirty="0">
                <a:solidFill>
                  <a:schemeClr val="dk1"/>
                </a:solidFill>
                <a:latin typeface="Poppins" panose="00000500000000000000" pitchFamily="2" charset="0"/>
                <a:cs typeface="Poppins" panose="00000500000000000000" pitchFamily="2" charset="0"/>
              </a:rPr>
              <a:t>they had a good ability to cope with problems</a:t>
            </a:r>
            <a:r>
              <a:rPr lang="en" sz="3450" b="0" dirty="0">
                <a:solidFill>
                  <a:schemeClr val="dk1"/>
                </a:solidFill>
                <a:latin typeface="Poppins" panose="00000500000000000000" pitchFamily="2" charset="0"/>
                <a:cs typeface="Poppins" panose="00000500000000000000" pitchFamily="2" charset="0"/>
                <a:sym typeface="Poppins"/>
              </a:rPr>
              <a:t>?</a:t>
            </a:r>
            <a:endParaRPr sz="3450" b="0" dirty="0">
              <a:solidFill>
                <a:schemeClr val="dk1"/>
              </a:solidFill>
              <a:latin typeface="Poppins" panose="00000500000000000000" pitchFamily="2" charset="0"/>
              <a:cs typeface="Poppins" panose="00000500000000000000" pitchFamily="2" charset="0"/>
            </a:endParaRPr>
          </a:p>
        </p:txBody>
      </p:sp>
      <p:sp>
        <p:nvSpPr>
          <p:cNvPr id="249" name="Google Shape;249;p33"/>
          <p:cNvSpPr/>
          <p:nvPr/>
        </p:nvSpPr>
        <p:spPr>
          <a:xfrm>
            <a:off x="3297701" y="2778000"/>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a:t>
            </a:r>
            <a:endParaRPr sz="4250" dirty="0">
              <a:solidFill>
                <a:srgbClr val="000000"/>
              </a:solidFill>
              <a:latin typeface="Poppins" panose="00000500000000000000" pitchFamily="2" charset="0"/>
              <a:ea typeface="Roboto"/>
              <a:cs typeface="Poppins" panose="00000500000000000000" pitchFamily="2" charset="0"/>
              <a:sym typeface="Roboto"/>
            </a:endParaRPr>
          </a:p>
        </p:txBody>
      </p:sp>
      <p:sp>
        <p:nvSpPr>
          <p:cNvPr id="250" name="Google Shape;250;p33"/>
          <p:cNvSpPr txBox="1"/>
          <p:nvPr/>
        </p:nvSpPr>
        <p:spPr>
          <a:xfrm>
            <a:off x="6272699" y="2987801"/>
            <a:ext cx="2927571" cy="882189"/>
          </a:xfrm>
          <a:prstGeom prst="rect">
            <a:avLst/>
          </a:prstGeom>
          <a:noFill/>
          <a:ln>
            <a:noFill/>
          </a:ln>
        </p:spPr>
        <p:txBody>
          <a:bodyPr spcFirstLastPara="1" wrap="square" lIns="121900" tIns="121900" rIns="121900" bIns="121900" anchor="t" anchorCtr="0">
            <a:spAutoFit/>
          </a:bodyPr>
          <a:lstStyle/>
          <a:p>
            <a:pPr>
              <a:buClr>
                <a:srgbClr val="000000"/>
              </a:buClr>
              <a:buSzPts val="3100"/>
            </a:pPr>
            <a:r>
              <a:rPr lang="en" sz="4133" b="1" dirty="0">
                <a:solidFill>
                  <a:srgbClr val="000000"/>
                </a:solidFill>
                <a:latin typeface="Poppins" panose="00000500000000000000" pitchFamily="2" charset="0"/>
                <a:ea typeface="Roboto"/>
                <a:cs typeface="Poppins" panose="00000500000000000000" pitchFamily="2" charset="0"/>
                <a:sym typeface="Roboto"/>
              </a:rPr>
              <a:t>Correct!</a:t>
            </a:r>
            <a:endParaRPr sz="3467" b="1" dirty="0">
              <a:solidFill>
                <a:srgbClr val="000000"/>
              </a:solidFill>
              <a:latin typeface="Poppins" panose="00000500000000000000" pitchFamily="2" charset="0"/>
              <a:ea typeface="Roboto"/>
              <a:cs typeface="Poppins" panose="00000500000000000000" pitchFamily="2" charset="0"/>
              <a:sym typeface="Roboto"/>
            </a:endParaRPr>
          </a:p>
        </p:txBody>
      </p:sp>
      <p:sp>
        <p:nvSpPr>
          <p:cNvPr id="251" name="Google Shape;251;p33"/>
          <p:cNvSpPr txBox="1"/>
          <p:nvPr/>
        </p:nvSpPr>
        <p:spPr>
          <a:xfrm>
            <a:off x="627953" y="4515333"/>
            <a:ext cx="11085614" cy="2400617"/>
          </a:xfrm>
          <a:prstGeom prst="rect">
            <a:avLst/>
          </a:prstGeom>
          <a:noFill/>
          <a:ln>
            <a:noFill/>
          </a:ln>
        </p:spPr>
        <p:txBody>
          <a:bodyPr spcFirstLastPara="1" wrap="square" lIns="121900" tIns="121900" rIns="121900" bIns="121900" anchor="t" anchorCtr="0">
            <a:spAutoFit/>
          </a:bodyPr>
          <a:lstStyle/>
          <a:p>
            <a:pPr algn="ctr"/>
            <a:r>
              <a:rPr lang="en-CA" sz="2800" dirty="0">
                <a:latin typeface="Poppins" panose="00000500000000000000" pitchFamily="2" charset="0"/>
                <a:ea typeface="+mn-lt"/>
                <a:cs typeface="Poppins" panose="00000500000000000000" pitchFamily="2" charset="0"/>
                <a:sym typeface="Roboto"/>
              </a:rPr>
              <a:t>34% of students rated their ability to cope with unexpected and difficult problems as excellent or very good. </a:t>
            </a:r>
          </a:p>
          <a:p>
            <a:pPr algn="ctr"/>
            <a:r>
              <a:rPr lang="en-CA" sz="2800" dirty="0">
                <a:latin typeface="Poppins" panose="00000500000000000000" pitchFamily="2" charset="0"/>
                <a:ea typeface="+mn-lt"/>
                <a:cs typeface="Poppins" panose="00000500000000000000" pitchFamily="2" charset="0"/>
                <a:sym typeface="Roboto"/>
              </a:rPr>
              <a:t>Similarly, 34% rated their ability to cope as fair or poor.</a:t>
            </a:r>
            <a:endParaRPr lang="en-CA" sz="2800" dirty="0">
              <a:latin typeface="Poppins" panose="00000500000000000000" pitchFamily="2" charset="0"/>
              <a:ea typeface="+mn-lt"/>
              <a:cs typeface="Poppins" panose="00000500000000000000" pitchFamily="2" charset="0"/>
            </a:endParaRPr>
          </a:p>
          <a:p>
            <a:pPr algn="ctr"/>
            <a:endParaRPr lang="en" sz="2800" dirty="0">
              <a:latin typeface="Poppins" panose="00000500000000000000" pitchFamily="2" charset="0"/>
              <a:ea typeface="+mn-lt"/>
              <a:cs typeface="Poppins" panose="00000500000000000000" pitchFamily="2" charset="0"/>
            </a:endParaRPr>
          </a:p>
          <a:p>
            <a:pPr algn="ctr"/>
            <a:br>
              <a:rPr lang="en-US" sz="1400" dirty="0">
                <a:latin typeface="Poppins" panose="00000500000000000000" pitchFamily="2" charset="0"/>
                <a:cs typeface="Poppins" panose="00000500000000000000" pitchFamily="2" charset="0"/>
                <a:sym typeface="Roboto"/>
              </a:rPr>
            </a:br>
            <a:endParaRPr lang="en-US" sz="1400" dirty="0">
              <a:latin typeface="Poppins" panose="00000500000000000000" pitchFamily="2" charset="0"/>
              <a:cs typeface="Poppins" panose="00000500000000000000" pitchFamily="2" charset="0"/>
            </a:endParaRPr>
          </a:p>
        </p:txBody>
      </p:sp>
      <p:sp>
        <p:nvSpPr>
          <p:cNvPr id="252" name="Google Shape;252;p33">
            <a:hlinkClick r:id="" action="ppaction://noaction"/>
          </p:cNvPr>
          <p:cNvSpPr/>
          <p:nvPr/>
        </p:nvSpPr>
        <p:spPr>
          <a:xfrm>
            <a:off x="11050233" y="6023433"/>
            <a:ext cx="1074000" cy="754800"/>
          </a:xfrm>
          <a:prstGeom prst="rightArrow">
            <a:avLst>
              <a:gd name="adj1" fmla="val 50000"/>
              <a:gd name="adj2" fmla="val 50000"/>
            </a:avLst>
          </a:prstGeom>
          <a:solidFill>
            <a:srgbClr val="007FAD"/>
          </a:solidFill>
          <a:ln w="9525" cap="flat" cmpd="sng">
            <a:solidFill>
              <a:srgbClr val="00A3DE"/>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r>
              <a:rPr lang="en" sz="1867" b="1" dirty="0">
                <a:solidFill>
                  <a:schemeClr val="bg1"/>
                </a:solidFill>
                <a:latin typeface="Poppins" panose="00000500000000000000" pitchFamily="2" charset="0"/>
                <a:ea typeface="Arial"/>
                <a:cs typeface="Poppins" panose="00000500000000000000" pitchFamily="2" charset="0"/>
                <a:sym typeface="Arial"/>
                <a:hlinkClick r:id="" action="ppaction://noaction">
                  <a:extLst>
                    <a:ext uri="{A12FA001-AC4F-418D-AE19-62706E023703}">
                      <ahyp:hlinkClr xmlns:ahyp="http://schemas.microsoft.com/office/drawing/2018/hyperlinkcolor" val="tx"/>
                    </a:ext>
                  </a:extLst>
                </a:hlinkClick>
              </a:rPr>
              <a:t>Next</a:t>
            </a:r>
            <a:endParaRPr sz="1867" b="1" dirty="0">
              <a:solidFill>
                <a:schemeClr val="bg1"/>
              </a:solidFill>
              <a:latin typeface="Poppins" panose="00000500000000000000" pitchFamily="2" charset="0"/>
              <a:ea typeface="Arial"/>
              <a:cs typeface="Poppins" panose="00000500000000000000" pitchFamily="2" charset="0"/>
              <a:sym typeface="Arial"/>
            </a:endParaRPr>
          </a:p>
        </p:txBody>
      </p:sp>
    </p:spTree>
    <p:extLst>
      <p:ext uri="{BB962C8B-B14F-4D97-AF65-F5344CB8AC3E}">
        <p14:creationId xmlns:p14="http://schemas.microsoft.com/office/powerpoint/2010/main" val="25142337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4"/>
          <p:cNvSpPr txBox="1">
            <a:spLocks noGrp="1"/>
          </p:cNvSpPr>
          <p:nvPr>
            <p:ph type="title"/>
          </p:nvPr>
        </p:nvSpPr>
        <p:spPr>
          <a:xfrm>
            <a:off x="586600" y="747885"/>
            <a:ext cx="11018800" cy="996444"/>
          </a:xfrm>
          <a:prstGeom prst="rect">
            <a:avLst/>
          </a:prstGeom>
          <a:noFill/>
          <a:ln>
            <a:noFill/>
          </a:ln>
        </p:spPr>
        <p:txBody>
          <a:bodyPr spcFirstLastPara="1" vert="horz" wrap="square" lIns="0" tIns="0" rIns="0" bIns="0" rtlCol="0" anchor="t" anchorCtr="0">
            <a:noAutofit/>
          </a:bodyPr>
          <a:lstStyle/>
          <a:p>
            <a:pPr algn="ctr"/>
            <a:r>
              <a:rPr lang="en" sz="3450" b="0" dirty="0">
                <a:solidFill>
                  <a:schemeClr val="dk1"/>
                </a:solidFill>
                <a:latin typeface="Poppins" panose="00000500000000000000" pitchFamily="2" charset="0"/>
                <a:cs typeface="Poppins" panose="00000500000000000000" pitchFamily="2" charset="0"/>
                <a:sym typeface="Poppins"/>
              </a:rPr>
              <a:t>How many students felt </a:t>
            </a:r>
            <a:r>
              <a:rPr lang="en" sz="3450" dirty="0">
                <a:solidFill>
                  <a:schemeClr val="dk1"/>
                </a:solidFill>
                <a:latin typeface="Poppins" panose="00000500000000000000" pitchFamily="2" charset="0"/>
                <a:cs typeface="Poppins" panose="00000500000000000000" pitchFamily="2" charset="0"/>
              </a:rPr>
              <a:t>they had a good ability to cope with problems</a:t>
            </a:r>
            <a:r>
              <a:rPr lang="en" sz="3450" b="0" dirty="0">
                <a:solidFill>
                  <a:schemeClr val="dk1"/>
                </a:solidFill>
                <a:latin typeface="Poppins" panose="00000500000000000000" pitchFamily="2" charset="0"/>
                <a:cs typeface="Poppins" panose="00000500000000000000" pitchFamily="2" charset="0"/>
                <a:sym typeface="Poppins"/>
              </a:rPr>
              <a:t>?</a:t>
            </a:r>
            <a:endParaRPr lang="en-US" sz="3450" b="0" dirty="0">
              <a:solidFill>
                <a:schemeClr val="dk1"/>
              </a:solidFill>
              <a:latin typeface="Poppins" panose="00000500000000000000" pitchFamily="2" charset="0"/>
              <a:cs typeface="Poppins" panose="00000500000000000000" pitchFamily="2" charset="0"/>
            </a:endParaRPr>
          </a:p>
        </p:txBody>
      </p:sp>
      <p:sp>
        <p:nvSpPr>
          <p:cNvPr id="258" name="Google Shape;258;p34"/>
          <p:cNvSpPr txBox="1"/>
          <p:nvPr/>
        </p:nvSpPr>
        <p:spPr>
          <a:xfrm>
            <a:off x="627000" y="2758805"/>
            <a:ext cx="8331200" cy="800179"/>
          </a:xfrm>
          <a:prstGeom prst="rect">
            <a:avLst/>
          </a:prstGeom>
          <a:noFill/>
          <a:ln>
            <a:noFill/>
          </a:ln>
        </p:spPr>
        <p:txBody>
          <a:bodyPr spcFirstLastPara="1" wrap="square" lIns="121900" tIns="121900" rIns="121900" bIns="121900" anchor="t" anchorCtr="0">
            <a:spAutoFit/>
          </a:bodyPr>
          <a:lstStyle/>
          <a:p>
            <a:pPr>
              <a:buClr>
                <a:srgbClr val="000000"/>
              </a:buClr>
              <a:buSzPts val="3100"/>
            </a:pPr>
            <a:r>
              <a:rPr lang="en" sz="3600" b="1" dirty="0">
                <a:solidFill>
                  <a:srgbClr val="000000"/>
                </a:solidFill>
                <a:latin typeface="Poppins" panose="00000500000000000000" pitchFamily="2" charset="0"/>
                <a:ea typeface="Roboto"/>
                <a:cs typeface="Poppins" panose="00000500000000000000" pitchFamily="2" charset="0"/>
                <a:sym typeface="Roboto"/>
              </a:rPr>
              <a:t>Not quite! The correct answer is…</a:t>
            </a:r>
            <a:endParaRPr sz="3600" b="1" dirty="0">
              <a:solidFill>
                <a:srgbClr val="000000"/>
              </a:solidFill>
              <a:latin typeface="Poppins" panose="00000500000000000000" pitchFamily="2" charset="0"/>
              <a:ea typeface="Roboto"/>
              <a:cs typeface="Poppins" panose="00000500000000000000" pitchFamily="2" charset="0"/>
              <a:sym typeface="Roboto"/>
            </a:endParaRPr>
          </a:p>
        </p:txBody>
      </p:sp>
      <p:sp>
        <p:nvSpPr>
          <p:cNvPr id="259" name="Google Shape;259;p34"/>
          <p:cNvSpPr/>
          <p:nvPr/>
        </p:nvSpPr>
        <p:spPr>
          <a:xfrm>
            <a:off x="8943400" y="2506801"/>
            <a:ext cx="2621600" cy="1302000"/>
          </a:xfrm>
          <a:prstGeom prst="roundRect">
            <a:avLst>
              <a:gd name="adj" fmla="val 16667"/>
            </a:avLst>
          </a:prstGeom>
          <a:solidFill>
            <a:srgbClr val="FFFFFF"/>
          </a:solidFill>
          <a:ln w="76200" cap="flat" cmpd="sng">
            <a:solidFill>
              <a:srgbClr val="40008D"/>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3200"/>
            </a:pPr>
            <a:r>
              <a:rPr lang="en" sz="4250" dirty="0">
                <a:solidFill>
                  <a:srgbClr val="000000"/>
                </a:solidFill>
                <a:latin typeface="Poppins" panose="00000500000000000000" pitchFamily="2" charset="0"/>
                <a:ea typeface="Roboto"/>
                <a:cs typeface="Poppins" panose="00000500000000000000" pitchFamily="2" charset="0"/>
                <a:sym typeface="Roboto"/>
              </a:rPr>
              <a:t>34%</a:t>
            </a:r>
            <a:endParaRPr lang="en" sz="4250" dirty="0">
              <a:solidFill>
                <a:srgbClr val="000000"/>
              </a:solidFill>
              <a:latin typeface="Poppins" panose="00000500000000000000" pitchFamily="2" charset="0"/>
              <a:ea typeface="Roboto"/>
              <a:cs typeface="Poppins" panose="00000500000000000000" pitchFamily="2" charset="0"/>
            </a:endParaRPr>
          </a:p>
        </p:txBody>
      </p:sp>
      <p:sp>
        <p:nvSpPr>
          <p:cNvPr id="260" name="Google Shape;260;p34"/>
          <p:cNvSpPr txBox="1"/>
          <p:nvPr/>
        </p:nvSpPr>
        <p:spPr>
          <a:xfrm>
            <a:off x="866200" y="4571273"/>
            <a:ext cx="10698800" cy="1538842"/>
          </a:xfrm>
          <a:prstGeom prst="rect">
            <a:avLst/>
          </a:prstGeom>
          <a:noFill/>
          <a:ln>
            <a:noFill/>
          </a:ln>
        </p:spPr>
        <p:txBody>
          <a:bodyPr spcFirstLastPara="1" wrap="square" lIns="121900" tIns="121900" rIns="121900" bIns="121900" anchor="t" anchorCtr="0">
            <a:spAutoFit/>
          </a:bodyPr>
          <a:lstStyle/>
          <a:p>
            <a:pPr algn="ctr"/>
            <a:r>
              <a:rPr lang="en-CA" sz="2800" dirty="0">
                <a:latin typeface="Poppins" panose="00000500000000000000" pitchFamily="2" charset="0"/>
                <a:ea typeface="+mn-lt"/>
                <a:cs typeface="Poppins" panose="00000500000000000000" pitchFamily="2" charset="0"/>
                <a:sym typeface="Roboto"/>
              </a:rPr>
              <a:t>34% of students rated their ability to cope with unexpected and difficult problems as excellent or very good. </a:t>
            </a:r>
          </a:p>
          <a:p>
            <a:pPr algn="ctr"/>
            <a:r>
              <a:rPr lang="en-CA" sz="2800" dirty="0">
                <a:latin typeface="Poppins" panose="00000500000000000000" pitchFamily="2" charset="0"/>
                <a:ea typeface="+mn-lt"/>
                <a:cs typeface="Poppins" panose="00000500000000000000" pitchFamily="2" charset="0"/>
                <a:sym typeface="Roboto"/>
              </a:rPr>
              <a:t>Similarly, 34% rated their ability to cope as fair or poor.</a:t>
            </a:r>
            <a:endParaRPr lang="en-CA" sz="2800" dirty="0">
              <a:latin typeface="Poppins" panose="00000500000000000000" pitchFamily="2" charset="0"/>
              <a:ea typeface="+mn-lt"/>
              <a:cs typeface="Poppins" panose="00000500000000000000" pitchFamily="2" charset="0"/>
            </a:endParaRPr>
          </a:p>
        </p:txBody>
      </p:sp>
      <p:sp>
        <p:nvSpPr>
          <p:cNvPr id="261" name="Google Shape;261;p34">
            <a:hlinkClick r:id="" action="ppaction://noaction"/>
          </p:cNvPr>
          <p:cNvSpPr/>
          <p:nvPr/>
        </p:nvSpPr>
        <p:spPr>
          <a:xfrm>
            <a:off x="11050233" y="6023433"/>
            <a:ext cx="1074000" cy="754800"/>
          </a:xfrm>
          <a:prstGeom prst="rightArrow">
            <a:avLst>
              <a:gd name="adj1" fmla="val 50000"/>
              <a:gd name="adj2" fmla="val 50000"/>
            </a:avLst>
          </a:prstGeom>
          <a:solidFill>
            <a:srgbClr val="007FAD"/>
          </a:solidFill>
          <a:ln w="9525" cap="flat" cmpd="sng">
            <a:solidFill>
              <a:srgbClr val="00A3DE"/>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r>
              <a:rPr lang="en" sz="1867" b="1" u="sng" dirty="0">
                <a:solidFill>
                  <a:srgbClr val="FFFFFF"/>
                </a:solidFill>
                <a:latin typeface="Poppins" panose="00000500000000000000" pitchFamily="2" charset="0"/>
                <a:ea typeface="Arial"/>
                <a:cs typeface="Poppins" panose="00000500000000000000" pitchFamily="2" charset="0"/>
                <a:sym typeface="Arial"/>
              </a:rPr>
              <a:t>Next</a:t>
            </a:r>
            <a:endParaRPr sz="1867" b="1" u="sng" dirty="0">
              <a:solidFill>
                <a:srgbClr val="FFFFFF"/>
              </a:solidFill>
              <a:latin typeface="Poppins" panose="00000500000000000000" pitchFamily="2" charset="0"/>
              <a:ea typeface="Arial"/>
              <a:cs typeface="Poppins" panose="00000500000000000000" pitchFamily="2" charset="0"/>
              <a:sym typeface="Arial"/>
            </a:endParaRPr>
          </a:p>
        </p:txBody>
      </p:sp>
    </p:spTree>
    <p:extLst>
      <p:ext uri="{BB962C8B-B14F-4D97-AF65-F5344CB8AC3E}">
        <p14:creationId xmlns:p14="http://schemas.microsoft.com/office/powerpoint/2010/main" val="255027116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en" sz="8900" b="1" dirty="0">
                <a:solidFill>
                  <a:srgbClr val="7F3F96"/>
                </a:solidFill>
              </a:rPr>
              <a:t>Help Yourself</a:t>
            </a:r>
            <a:endParaRPr lang="en-US" sz="8900" b="1" dirty="0">
              <a:solidFill>
                <a:srgbClr val="7F3F96"/>
              </a:solidFill>
            </a:endParaRPr>
          </a:p>
        </p:txBody>
      </p:sp>
    </p:spTree>
    <p:extLst>
      <p:ext uri="{BB962C8B-B14F-4D97-AF65-F5344CB8AC3E}">
        <p14:creationId xmlns:p14="http://schemas.microsoft.com/office/powerpoint/2010/main" val="301151993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586600" y="570553"/>
            <a:ext cx="11018800" cy="651600"/>
          </a:xfrm>
        </p:spPr>
        <p:txBody>
          <a:bodyPr/>
          <a:lstStyle/>
          <a:p>
            <a:r>
              <a:rPr lang="en-CA" b="1" dirty="0"/>
              <a:t>Try it Out</a:t>
            </a:r>
          </a:p>
        </p:txBody>
      </p:sp>
      <p:pic>
        <p:nvPicPr>
          <p:cNvPr id="4" name="Online Media 4" descr="Video: MH LIT Student Mental Health in Action, Know Yourself, The Backpacks We Carry">
            <a:hlinkClick r:id="" action="ppaction://media"/>
            <a:extLst>
              <a:ext uri="{FF2B5EF4-FFF2-40B4-BE49-F238E27FC236}">
                <a16:creationId xmlns:a16="http://schemas.microsoft.com/office/drawing/2014/main" id="{39E0159F-5D99-469D-91EF-215925F5DA2D}"/>
              </a:ext>
            </a:extLst>
          </p:cNvPr>
          <p:cNvPicPr>
            <a:picLocks noRot="1" noChangeAspect="1"/>
          </p:cNvPicPr>
          <p:nvPr>
            <a:videoFile r:link="rId1"/>
          </p:nvPr>
        </p:nvPicPr>
        <p:blipFill>
          <a:blip r:embed="rId4"/>
          <a:srcRect/>
          <a:stretch/>
        </p:blipFill>
        <p:spPr>
          <a:xfrm>
            <a:off x="1631852" y="1233450"/>
            <a:ext cx="9042825" cy="5086589"/>
          </a:xfrm>
          <a:prstGeom prst="rect">
            <a:avLst/>
          </a:prstGeom>
        </p:spPr>
      </p:pic>
    </p:spTree>
    <p:extLst>
      <p:ext uri="{BB962C8B-B14F-4D97-AF65-F5344CB8AC3E}">
        <p14:creationId xmlns:p14="http://schemas.microsoft.com/office/powerpoint/2010/main" val="535079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idx="2"/>
          </p:nvPr>
        </p:nvSpPr>
        <p:spPr>
          <a:xfrm>
            <a:off x="4787433" y="1370667"/>
            <a:ext cx="6649200" cy="3278400"/>
          </a:xfrm>
          <a:prstGeom prst="rect">
            <a:avLst/>
          </a:prstGeom>
        </p:spPr>
        <p:txBody>
          <a:bodyPr spcFirstLastPara="1" vert="horz" wrap="square" lIns="0" tIns="0" rIns="0" bIns="0" rtlCol="0" anchor="ctr" anchorCtr="0">
            <a:noAutofit/>
          </a:bodyPr>
          <a:lstStyle/>
          <a:p>
            <a:r>
              <a:rPr lang="en" sz="8900" b="1" dirty="0">
                <a:solidFill>
                  <a:srgbClr val="7F3F96"/>
                </a:solidFill>
              </a:rPr>
              <a:t>Help a Friend</a:t>
            </a:r>
            <a:endParaRPr lang="en-US" sz="8900" b="1" dirty="0">
              <a:solidFill>
                <a:srgbClr val="7F3F96"/>
              </a:solidFill>
            </a:endParaRPr>
          </a:p>
        </p:txBody>
      </p:sp>
    </p:spTree>
    <p:extLst>
      <p:ext uri="{BB962C8B-B14F-4D97-AF65-F5344CB8AC3E}">
        <p14:creationId xmlns:p14="http://schemas.microsoft.com/office/powerpoint/2010/main" val="380699260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F232-79DD-44E5-A3D9-1E9055F17F7E}"/>
              </a:ext>
            </a:extLst>
          </p:cNvPr>
          <p:cNvSpPr>
            <a:spLocks noGrp="1"/>
          </p:cNvSpPr>
          <p:nvPr>
            <p:ph type="title"/>
          </p:nvPr>
        </p:nvSpPr>
        <p:spPr>
          <a:xfrm>
            <a:off x="586600" y="601877"/>
            <a:ext cx="11018800" cy="651600"/>
          </a:xfrm>
        </p:spPr>
        <p:txBody>
          <a:bodyPr/>
          <a:lstStyle/>
          <a:p>
            <a:r>
              <a:rPr lang="en-CA" b="1" dirty="0"/>
              <a:t>Try it Out</a:t>
            </a:r>
          </a:p>
        </p:txBody>
      </p:sp>
      <p:pic>
        <p:nvPicPr>
          <p:cNvPr id="4" name="Online Media 6" descr="Video: MH LIT Student Mental Health in Action, Help a friend practice scenario">
            <a:hlinkClick r:id="" action="ppaction://media"/>
            <a:extLst>
              <a:ext uri="{FF2B5EF4-FFF2-40B4-BE49-F238E27FC236}">
                <a16:creationId xmlns:a16="http://schemas.microsoft.com/office/drawing/2014/main" id="{ABCCD684-5C9C-4FD1-8744-216759346A1F}"/>
              </a:ext>
            </a:extLst>
          </p:cNvPr>
          <p:cNvPicPr>
            <a:picLocks noRot="1" noChangeAspect="1"/>
          </p:cNvPicPr>
          <p:nvPr>
            <a:videoFile r:link="rId1"/>
          </p:nvPr>
        </p:nvPicPr>
        <p:blipFill>
          <a:blip r:embed="rId4"/>
          <a:srcRect/>
          <a:stretch/>
        </p:blipFill>
        <p:spPr>
          <a:xfrm>
            <a:off x="1744394" y="1264564"/>
            <a:ext cx="8874842" cy="4992099"/>
          </a:xfrm>
          <a:prstGeom prst="rect">
            <a:avLst/>
          </a:prstGeom>
        </p:spPr>
      </p:pic>
    </p:spTree>
    <p:extLst>
      <p:ext uri="{BB962C8B-B14F-4D97-AF65-F5344CB8AC3E}">
        <p14:creationId xmlns:p14="http://schemas.microsoft.com/office/powerpoint/2010/main" val="6825138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69E22-781A-440F-B731-DB8CEE0C1755}"/>
              </a:ext>
            </a:extLst>
          </p:cNvPr>
          <p:cNvSpPr>
            <a:spLocks noGrp="1"/>
          </p:cNvSpPr>
          <p:nvPr>
            <p:ph type="title"/>
          </p:nvPr>
        </p:nvSpPr>
        <p:spPr>
          <a:xfrm>
            <a:off x="701044" y="635453"/>
            <a:ext cx="11018800" cy="922310"/>
          </a:xfrm>
        </p:spPr>
        <p:txBody>
          <a:bodyPr/>
          <a:lstStyle/>
          <a:p>
            <a:r>
              <a:rPr lang="en-US" b="1" dirty="0">
                <a:latin typeface="Poppins" panose="00000500000000000000" pitchFamily="2" charset="0"/>
                <a:cs typeface="Poppins" panose="00000500000000000000" pitchFamily="2" charset="0"/>
              </a:rPr>
              <a:t>Next Steps</a:t>
            </a:r>
            <a:endParaRPr lang="en-US" dirty="0">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C3909597-04CC-4E75-826A-8A55847BFE14}"/>
              </a:ext>
            </a:extLst>
          </p:cNvPr>
          <p:cNvSpPr>
            <a:spLocks noGrp="1"/>
          </p:cNvSpPr>
          <p:nvPr>
            <p:ph type="body" idx="1"/>
          </p:nvPr>
        </p:nvSpPr>
        <p:spPr>
          <a:xfrm>
            <a:off x="792156" y="1557763"/>
            <a:ext cx="10698800" cy="4703200"/>
          </a:xfrm>
        </p:spPr>
        <p:txBody>
          <a:bodyPr>
            <a:normAutofit fontScale="85000" lnSpcReduction="20000"/>
          </a:bodyPr>
          <a:lstStyle/>
          <a:p>
            <a:pPr marL="608330" indent="-456565">
              <a:lnSpc>
                <a:spcPct val="103000"/>
              </a:lnSpc>
              <a:spcBef>
                <a:spcPts val="600"/>
              </a:spcBef>
            </a:pPr>
            <a:r>
              <a:rPr lang="en-US" b="0" dirty="0">
                <a:latin typeface="Poppins" panose="00000500000000000000" pitchFamily="2" charset="0"/>
                <a:cs typeface="Poppins" panose="00000500000000000000" pitchFamily="2" charset="0"/>
              </a:rPr>
              <a:t>How can we continue to come together for planning and support?</a:t>
            </a:r>
            <a:endParaRPr lang="en-US" b="0">
              <a:latin typeface="Poppins" panose="00000500000000000000" pitchFamily="2" charset="0"/>
              <a:cs typeface="Poppins" panose="00000500000000000000" pitchFamily="2" charset="0"/>
            </a:endParaRPr>
          </a:p>
          <a:p>
            <a:pPr marL="608330" indent="-456565">
              <a:lnSpc>
                <a:spcPct val="103000"/>
              </a:lnSpc>
              <a:spcBef>
                <a:spcPts val="600"/>
              </a:spcBef>
              <a:buClr>
                <a:srgbClr val="000000"/>
              </a:buClr>
            </a:pPr>
            <a:r>
              <a:rPr lang="en-US" b="0" dirty="0">
                <a:latin typeface="Poppins" panose="00000500000000000000" pitchFamily="2" charset="0"/>
                <a:cs typeface="Poppins" panose="00000500000000000000" pitchFamily="2" charset="0"/>
              </a:rPr>
              <a:t>What might you need to share these lessons with students?</a:t>
            </a:r>
            <a:endParaRPr lang="en-US" b="0">
              <a:latin typeface="Poppins" panose="00000500000000000000" pitchFamily="2" charset="0"/>
              <a:cs typeface="Poppins" panose="00000500000000000000" pitchFamily="2" charset="0"/>
            </a:endParaRPr>
          </a:p>
          <a:p>
            <a:pPr marL="608330" indent="-456565">
              <a:lnSpc>
                <a:spcPct val="103000"/>
              </a:lnSpc>
              <a:spcBef>
                <a:spcPts val="600"/>
              </a:spcBef>
              <a:buClr>
                <a:srgbClr val="000000"/>
              </a:buClr>
            </a:pPr>
            <a:r>
              <a:rPr lang="en-US" b="0" dirty="0">
                <a:latin typeface="Poppins" panose="00000500000000000000" pitchFamily="2" charset="0"/>
                <a:cs typeface="Poppins" panose="00000500000000000000" pitchFamily="2" charset="0"/>
              </a:rPr>
              <a:t>How can we determine the best timing for the lessons in our school?</a:t>
            </a:r>
            <a:endParaRPr lang="en-US" b="0">
              <a:latin typeface="Poppins" panose="00000500000000000000" pitchFamily="2" charset="0"/>
              <a:cs typeface="Poppins" panose="00000500000000000000" pitchFamily="2" charset="0"/>
            </a:endParaRPr>
          </a:p>
          <a:p>
            <a:pPr marL="608330" indent="-456565">
              <a:lnSpc>
                <a:spcPct val="103000"/>
              </a:lnSpc>
              <a:spcBef>
                <a:spcPts val="600"/>
              </a:spcBef>
              <a:buClr>
                <a:srgbClr val="000000"/>
              </a:buClr>
            </a:pPr>
            <a:r>
              <a:rPr lang="en-US" b="0" dirty="0">
                <a:latin typeface="Poppins" panose="00000500000000000000" pitchFamily="2" charset="0"/>
                <a:cs typeface="Poppins" panose="00000500000000000000" pitchFamily="2" charset="0"/>
              </a:rPr>
              <a:t>How could we bring the lessons to students in a coordinated manner?</a:t>
            </a:r>
            <a:endParaRPr lang="en-CA" b="0" dirty="0">
              <a:latin typeface="Poppins" panose="00000500000000000000" pitchFamily="2" charset="0"/>
              <a:cs typeface="Poppins" panose="00000500000000000000" pitchFamily="2" charset="0"/>
            </a:endParaRPr>
          </a:p>
          <a:p>
            <a:pPr marL="608330" indent="-456565">
              <a:lnSpc>
                <a:spcPct val="103000"/>
              </a:lnSpc>
              <a:spcBef>
                <a:spcPts val="600"/>
              </a:spcBef>
              <a:buClr>
                <a:srgbClr val="000000"/>
              </a:buClr>
            </a:pPr>
            <a:r>
              <a:rPr lang="en-US" b="0" dirty="0">
                <a:latin typeface="Poppins" panose="00000500000000000000" pitchFamily="2" charset="0"/>
                <a:cs typeface="Poppins" panose="00000500000000000000" pitchFamily="2" charset="0"/>
              </a:rPr>
              <a:t>How can we prepare students to participate and create safe spaces for these conversations? </a:t>
            </a:r>
            <a:endParaRPr lang="en-CA" b="0">
              <a:latin typeface="Poppins" panose="00000500000000000000" pitchFamily="2" charset="0"/>
              <a:cs typeface="Poppins" panose="00000500000000000000" pitchFamily="2" charset="0"/>
            </a:endParaRPr>
          </a:p>
          <a:p>
            <a:pPr marL="608330" indent="-456565">
              <a:lnSpc>
                <a:spcPct val="103000"/>
              </a:lnSpc>
              <a:spcBef>
                <a:spcPts val="600"/>
              </a:spcBef>
              <a:buClr>
                <a:srgbClr val="000000"/>
              </a:buClr>
            </a:pPr>
            <a:r>
              <a:rPr lang="en-US" b="0" dirty="0">
                <a:latin typeface="Poppins" panose="00000500000000000000" pitchFamily="2" charset="0"/>
                <a:cs typeface="Poppins" panose="00000500000000000000" pitchFamily="2" charset="0"/>
              </a:rPr>
              <a:t>How might the lessons complement other learning we are offering?</a:t>
            </a:r>
            <a:endParaRPr lang="en-US" b="0">
              <a:latin typeface="Poppins" panose="00000500000000000000" pitchFamily="2" charset="0"/>
              <a:cs typeface="Poppins" panose="00000500000000000000" pitchFamily="2" charset="0"/>
            </a:endParaRPr>
          </a:p>
          <a:p>
            <a:pPr marL="608330" indent="-456565">
              <a:lnSpc>
                <a:spcPct val="112999"/>
              </a:lnSpc>
              <a:spcBef>
                <a:spcPts val="653"/>
              </a:spcBef>
              <a:buClr>
                <a:srgbClr val="000000"/>
              </a:buClr>
            </a:pPr>
            <a:r>
              <a:rPr lang="en-US" b="0" dirty="0">
                <a:latin typeface="Poppins" panose="00000500000000000000" pitchFamily="2" charset="0"/>
                <a:cs typeface="Poppins" panose="00000500000000000000" pitchFamily="2" charset="0"/>
              </a:rPr>
              <a:t>How can we attend to our own wellness as we support the well-being of our students?</a:t>
            </a:r>
          </a:p>
        </p:txBody>
      </p:sp>
    </p:spTree>
    <p:extLst>
      <p:ext uri="{BB962C8B-B14F-4D97-AF65-F5344CB8AC3E}">
        <p14:creationId xmlns:p14="http://schemas.microsoft.com/office/powerpoint/2010/main" val="117671260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en-US" dirty="0">
                <a:latin typeface="Poppins" panose="00000500000000000000" pitchFamily="2" charset="0"/>
                <a:cs typeface="Poppins" panose="00000500000000000000" pitchFamily="2" charset="0"/>
              </a:rPr>
              <a:t>Some final words from educators:</a:t>
            </a:r>
          </a:p>
        </p:txBody>
      </p:sp>
      <p:sp>
        <p:nvSpPr>
          <p:cNvPr id="4" name="Speech Bubble: Rectangle with Corners Rounded 3">
            <a:extLst>
              <a:ext uri="{FF2B5EF4-FFF2-40B4-BE49-F238E27FC236}">
                <a16:creationId xmlns:a16="http://schemas.microsoft.com/office/drawing/2014/main" id="{C1094E38-D25C-4A36-A9EF-F2B0BAACA2B6}"/>
              </a:ext>
            </a:extLst>
          </p:cNvPr>
          <p:cNvSpPr/>
          <p:nvPr/>
        </p:nvSpPr>
        <p:spPr>
          <a:xfrm>
            <a:off x="566812" y="1029651"/>
            <a:ext cx="4471351" cy="2041072"/>
          </a:xfrm>
          <a:prstGeom prst="wedgeRoundRectCallout">
            <a:avLst/>
          </a:prstGeom>
          <a:solidFill>
            <a:srgbClr val="23944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Poppins SemiBold" panose="00000700000000000000" pitchFamily="2" charset="0"/>
                <a:ea typeface="+mn-lt"/>
                <a:cs typeface="Poppins SemiBold" panose="00000700000000000000" pitchFamily="2" charset="0"/>
              </a:rPr>
              <a:t>Well laid out, each step builds on the last and it's easy for Educators to use! I can do as much or as little as I am comfortable doing. It builds my confidence as an Educator as well.</a:t>
            </a:r>
            <a:endParaRPr lang="en-US" dirty="0">
              <a:latin typeface="Poppins SemiBold" panose="00000700000000000000" pitchFamily="2" charset="0"/>
              <a:cs typeface="Poppins SemiBold" panose="00000700000000000000" pitchFamily="2" charset="0"/>
            </a:endParaRPr>
          </a:p>
        </p:txBody>
      </p:sp>
      <p:sp>
        <p:nvSpPr>
          <p:cNvPr id="5" name="Speech Bubble: Rectangle with Corners Rounded 4">
            <a:extLst>
              <a:ext uri="{FF2B5EF4-FFF2-40B4-BE49-F238E27FC236}">
                <a16:creationId xmlns:a16="http://schemas.microsoft.com/office/drawing/2014/main" id="{157932B7-AC88-491D-8B85-30AB5B9DAE42}"/>
              </a:ext>
            </a:extLst>
          </p:cNvPr>
          <p:cNvSpPr/>
          <p:nvPr/>
        </p:nvSpPr>
        <p:spPr>
          <a:xfrm>
            <a:off x="5532152" y="1242458"/>
            <a:ext cx="3206866" cy="2041072"/>
          </a:xfrm>
          <a:prstGeom prst="wedgeRoundRectCallout">
            <a:avLst/>
          </a:prstGeom>
          <a:solidFill>
            <a:srgbClr val="1D73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Poppins SemiBold" panose="00000700000000000000" pitchFamily="2" charset="0"/>
                <a:ea typeface="+mn-lt"/>
                <a:cs typeface="Poppins SemiBold" panose="00000700000000000000" pitchFamily="2" charset="0"/>
              </a:rPr>
              <a:t>Lots of good information, I like that I can make additions to the slides to meet the needs of the group I am working with.</a:t>
            </a:r>
            <a:endParaRPr lang="en-US" dirty="0">
              <a:latin typeface="Poppins SemiBold" panose="00000700000000000000" pitchFamily="2" charset="0"/>
              <a:cs typeface="Poppins SemiBold" panose="00000700000000000000" pitchFamily="2" charset="0"/>
            </a:endParaRPr>
          </a:p>
        </p:txBody>
      </p:sp>
      <p:sp>
        <p:nvSpPr>
          <p:cNvPr id="9" name="Speech Bubble: Rectangle with Corners Rounded 8">
            <a:extLst>
              <a:ext uri="{FF2B5EF4-FFF2-40B4-BE49-F238E27FC236}">
                <a16:creationId xmlns:a16="http://schemas.microsoft.com/office/drawing/2014/main" id="{A65BED50-569E-48B5-85EE-222FD96C4497}"/>
              </a:ext>
            </a:extLst>
          </p:cNvPr>
          <p:cNvSpPr/>
          <p:nvPr/>
        </p:nvSpPr>
        <p:spPr>
          <a:xfrm>
            <a:off x="1252025" y="3521895"/>
            <a:ext cx="3100926" cy="2426708"/>
          </a:xfrm>
          <a:prstGeom prst="wedgeRoundRectCallout">
            <a:avLst/>
          </a:prstGeom>
          <a:solidFill>
            <a:srgbClr val="289ED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Poppins SemiBold" panose="00000700000000000000" pitchFamily="2" charset="0"/>
                <a:ea typeface="+mn-lt"/>
                <a:cs typeface="Poppins SemiBold" panose="00000700000000000000" pitchFamily="2" charset="0"/>
              </a:rPr>
              <a:t>There are so many different initiatives competing for teacher time, but this is of central importance. I think this is number one.</a:t>
            </a:r>
          </a:p>
        </p:txBody>
      </p:sp>
      <p:sp>
        <p:nvSpPr>
          <p:cNvPr id="17" name="Speech Bubble: Rectangle with Corners Rounded 16">
            <a:extLst>
              <a:ext uri="{FF2B5EF4-FFF2-40B4-BE49-F238E27FC236}">
                <a16:creationId xmlns:a16="http://schemas.microsoft.com/office/drawing/2014/main" id="{3325482B-649C-408D-B526-05339FAD63AC}"/>
              </a:ext>
            </a:extLst>
          </p:cNvPr>
          <p:cNvSpPr/>
          <p:nvPr/>
        </p:nvSpPr>
        <p:spPr>
          <a:xfrm>
            <a:off x="9087055" y="1402590"/>
            <a:ext cx="2392181" cy="1652083"/>
          </a:xfrm>
          <a:prstGeom prst="wedgeRoundRectCallout">
            <a:avLst/>
          </a:prstGeom>
          <a:solidFill>
            <a:srgbClr val="4000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Poppins SemiBold" panose="00000700000000000000" pitchFamily="2" charset="0"/>
                <a:ea typeface="+mn-lt"/>
                <a:cs typeface="Poppins SemiBold" panose="00000700000000000000" pitchFamily="2" charset="0"/>
              </a:rPr>
              <a:t>This could be used anytime you want to create culture in your classroom.</a:t>
            </a:r>
            <a:endParaRPr lang="en-US" dirty="0">
              <a:latin typeface="Poppins SemiBold" panose="00000700000000000000" pitchFamily="2" charset="0"/>
              <a:cs typeface="Poppins SemiBold" panose="00000700000000000000" pitchFamily="2" charset="0"/>
            </a:endParaRPr>
          </a:p>
        </p:txBody>
      </p:sp>
      <p:sp>
        <p:nvSpPr>
          <p:cNvPr id="19" name="Speech Bubble: Rectangle with Corners Rounded 18">
            <a:extLst>
              <a:ext uri="{FF2B5EF4-FFF2-40B4-BE49-F238E27FC236}">
                <a16:creationId xmlns:a16="http://schemas.microsoft.com/office/drawing/2014/main" id="{A1630ACE-F088-4FBA-B454-EB6E2A1608E5}"/>
              </a:ext>
            </a:extLst>
          </p:cNvPr>
          <p:cNvSpPr/>
          <p:nvPr/>
        </p:nvSpPr>
        <p:spPr>
          <a:xfrm>
            <a:off x="4579601" y="4136598"/>
            <a:ext cx="3497035" cy="2041071"/>
          </a:xfrm>
          <a:prstGeom prst="wedgeRoundRectCallout">
            <a:avLst/>
          </a:prstGeom>
          <a:solidFill>
            <a:srgbClr val="7F3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Poppins SemiBold" panose="00000700000000000000" pitchFamily="2" charset="0"/>
                <a:ea typeface="+mn-lt"/>
                <a:cs typeface="Poppins SemiBold" panose="00000700000000000000" pitchFamily="2" charset="0"/>
              </a:rPr>
              <a:t>The lessons were a nice break from curriculum and chance to just chat. They got them ready to do their work. </a:t>
            </a:r>
            <a:endParaRPr lang="en-US">
              <a:latin typeface="Poppins SemiBold" panose="00000700000000000000" pitchFamily="2" charset="0"/>
              <a:cs typeface="Poppins SemiBold" panose="00000700000000000000" pitchFamily="2" charset="0"/>
            </a:endParaRPr>
          </a:p>
        </p:txBody>
      </p:sp>
      <p:sp>
        <p:nvSpPr>
          <p:cNvPr id="21" name="Speech Bubble: Rectangle with Corners Rounded 20">
            <a:extLst>
              <a:ext uri="{FF2B5EF4-FFF2-40B4-BE49-F238E27FC236}">
                <a16:creationId xmlns:a16="http://schemas.microsoft.com/office/drawing/2014/main" id="{5B14A876-6057-44BA-AB07-1E9FF1F0248C}"/>
              </a:ext>
            </a:extLst>
          </p:cNvPr>
          <p:cNvSpPr/>
          <p:nvPr/>
        </p:nvSpPr>
        <p:spPr>
          <a:xfrm>
            <a:off x="8424725" y="3574471"/>
            <a:ext cx="3206866" cy="2577192"/>
          </a:xfrm>
          <a:prstGeom prst="wedgeRoundRectCallout">
            <a:avLst/>
          </a:prstGeom>
          <a:solidFill>
            <a:srgbClr val="8EC6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Poppins SemiBold" panose="00000700000000000000" pitchFamily="2" charset="0"/>
                <a:ea typeface="+mn-lt"/>
                <a:cs typeface="Poppins SemiBold" panose="00000700000000000000" pitchFamily="2" charset="0"/>
              </a:rPr>
              <a:t>“At first when I read it over, I had some doubts about having the background to do this. But when I looked at the lessons, I felt comfortable.” </a:t>
            </a:r>
            <a:endParaRPr lang="en-US" dirty="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907929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19"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DF72C8-433E-4C1E-816D-E30A3FD109C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7911" y="1567298"/>
            <a:ext cx="3140837" cy="3136965"/>
          </a:xfrm>
          <a:prstGeom prst="rect">
            <a:avLst/>
          </a:prstGeom>
        </p:spPr>
      </p:pic>
      <p:sp>
        <p:nvSpPr>
          <p:cNvPr id="7" name="Title 6">
            <a:extLst>
              <a:ext uri="{FF2B5EF4-FFF2-40B4-BE49-F238E27FC236}">
                <a16:creationId xmlns:a16="http://schemas.microsoft.com/office/drawing/2014/main" id="{7002BBBA-22ED-47FC-9411-519952A52F20}"/>
              </a:ext>
            </a:extLst>
          </p:cNvPr>
          <p:cNvSpPr txBox="1">
            <a:spLocks noGrp="1"/>
          </p:cNvSpPr>
          <p:nvPr>
            <p:ph type="title" idx="4294967295"/>
          </p:nvPr>
        </p:nvSpPr>
        <p:spPr>
          <a:xfrm>
            <a:off x="2029564" y="2853919"/>
            <a:ext cx="2012150" cy="5636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8" name="TextBox 7">
            <a:extLst>
              <a:ext uri="{FF2B5EF4-FFF2-40B4-BE49-F238E27FC236}">
                <a16:creationId xmlns:a16="http://schemas.microsoft.com/office/drawing/2014/main" id="{3C1CE90D-5366-402B-A993-DA2D9CACFB03}"/>
              </a:ext>
            </a:extLst>
          </p:cNvPr>
          <p:cNvSpPr txBox="1"/>
          <p:nvPr/>
        </p:nvSpPr>
        <p:spPr>
          <a:xfrm>
            <a:off x="4550227" y="1567298"/>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9" name="TextBox 8">
            <a:extLst>
              <a:ext uri="{FF2B5EF4-FFF2-40B4-BE49-F238E27FC236}">
                <a16:creationId xmlns:a16="http://schemas.microsoft.com/office/drawing/2014/main" id="{29B295D9-BDE0-4091-A4B7-FE5F9D9CA6A4}"/>
              </a:ext>
            </a:extLst>
          </p:cNvPr>
          <p:cNvSpPr txBox="1"/>
          <p:nvPr/>
        </p:nvSpPr>
        <p:spPr>
          <a:xfrm>
            <a:off x="4550227" y="3695630"/>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grpSp>
        <p:nvGrpSpPr>
          <p:cNvPr id="3" name="Group 2" descr="Find us">
            <a:extLst>
              <a:ext uri="{FF2B5EF4-FFF2-40B4-BE49-F238E27FC236}">
                <a16:creationId xmlns:a16="http://schemas.microsoft.com/office/drawing/2014/main" id="{1996FEF1-D042-41AA-83C8-13530F34DB4B}"/>
              </a:ext>
            </a:extLst>
          </p:cNvPr>
          <p:cNvGrpSpPr/>
          <p:nvPr/>
        </p:nvGrpSpPr>
        <p:grpSpPr>
          <a:xfrm>
            <a:off x="101948" y="4890078"/>
            <a:ext cx="9458612" cy="1823509"/>
            <a:chOff x="101948" y="4890078"/>
            <a:chExt cx="9458612" cy="1823509"/>
          </a:xfrm>
        </p:grpSpPr>
        <p:sp>
          <p:nvSpPr>
            <p:cNvPr id="2" name="TextBox 1">
              <a:extLst>
                <a:ext uri="{FF2B5EF4-FFF2-40B4-BE49-F238E27FC236}">
                  <a16:creationId xmlns:a16="http://schemas.microsoft.com/office/drawing/2014/main" id="{D7E36C7D-BE4C-4800-BE3B-AFE843AB07E1}"/>
                </a:ext>
              </a:extLst>
            </p:cNvPr>
            <p:cNvSpPr txBox="1"/>
            <p:nvPr/>
          </p:nvSpPr>
          <p:spPr>
            <a:xfrm>
              <a:off x="462279" y="5261708"/>
              <a:ext cx="8356601" cy="1191816"/>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solidFill>
                    <a:srgbClr val="40008D"/>
                  </a:solidFill>
                </a:rPr>
                <a:t>@SMHO_SMSO</a:t>
              </a:r>
            </a:p>
            <a:p>
              <a:pPr>
                <a:spcAft>
                  <a:spcPts val="600"/>
                </a:spcAft>
              </a:pPr>
              <a:r>
                <a:rPr lang="en-US">
                  <a:solidFill>
                    <a:srgbClr val="40008D"/>
                  </a:solidFill>
                </a:rPr>
                <a:t>@ThriveSMH</a:t>
              </a:r>
            </a:p>
            <a:p>
              <a:pPr>
                <a:spcAft>
                  <a:spcPts val="600"/>
                </a:spcAft>
              </a:pPr>
              <a:r>
                <a:rPr lang="en-US">
                  <a:solidFill>
                    <a:srgbClr val="40008D"/>
                  </a:solidFill>
                  <a:cs typeface="Arial"/>
                </a:rPr>
                <a:t>School Mental Health Ontario</a:t>
              </a:r>
            </a:p>
          </p:txBody>
        </p:sp>
        <p:sp>
          <p:nvSpPr>
            <p:cNvPr id="10" name="TextBox 9">
              <a:extLst>
                <a:ext uri="{FF2B5EF4-FFF2-40B4-BE49-F238E27FC236}">
                  <a16:creationId xmlns:a16="http://schemas.microsoft.com/office/drawing/2014/main" id="{C77A2E81-D96D-47EA-A202-291A323548C5}"/>
                </a:ext>
              </a:extLst>
            </p:cNvPr>
            <p:cNvSpPr txBox="1"/>
            <p:nvPr/>
          </p:nvSpPr>
          <p:spPr>
            <a:xfrm>
              <a:off x="101948" y="4890078"/>
              <a:ext cx="2548778" cy="473251"/>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www.smho-smso.ca</a:t>
              </a:r>
            </a:p>
          </p:txBody>
        </p:sp>
        <p:pic>
          <p:nvPicPr>
            <p:cNvPr id="1026" name="Picture 2" descr="Logo Twitter icon transparent PNG">
              <a:extLst>
                <a:ext uri="{FF2B5EF4-FFF2-40B4-BE49-F238E27FC236}">
                  <a16:creationId xmlns:a16="http://schemas.microsoft.com/office/drawing/2014/main" id="{1E6A6C09-FB04-4E45-A7CA-0598B75AF4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13" t="11207" r="9915" b="11207"/>
            <a:stretch/>
          </p:blipFill>
          <p:spPr bwMode="auto">
            <a:xfrm>
              <a:off x="208517" y="5321270"/>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Why Instagram's new icon and interface suck">
              <a:extLst>
                <a:ext uri="{FF2B5EF4-FFF2-40B4-BE49-F238E27FC236}">
                  <a16:creationId xmlns:a16="http://schemas.microsoft.com/office/drawing/2014/main" id="{938E53A4-F95B-420D-9A41-53A2932BE0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856" t="25464" r="35774" b="25518"/>
            <a:stretch/>
          </p:blipFill>
          <p:spPr bwMode="auto">
            <a:xfrm>
              <a:off x="209433" y="5699950"/>
              <a:ext cx="323967" cy="314404"/>
            </a:xfrm>
            <a:prstGeom prst="round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5869D1A-1483-4435-88BF-253AEA0F638A}"/>
                </a:ext>
              </a:extLst>
            </p:cNvPr>
            <p:cNvSpPr txBox="1"/>
            <p:nvPr/>
          </p:nvSpPr>
          <p:spPr>
            <a:xfrm>
              <a:off x="101948" y="6314613"/>
              <a:ext cx="9458612" cy="398974"/>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Partner Youth Resource Hub: </a:t>
              </a:r>
              <a:r>
                <a:rPr kumimoji="0" lang="en-US" sz="16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pic>
          <p:nvPicPr>
            <p:cNvPr id="1030" name="Picture 6">
              <a:extLst>
                <a:ext uri="{FF2B5EF4-FFF2-40B4-BE49-F238E27FC236}">
                  <a16:creationId xmlns:a16="http://schemas.microsoft.com/office/drawing/2014/main" id="{22A3733A-42ED-4E3A-A914-2B70862053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22" t="21612" r="14918" b="21611"/>
            <a:stretch/>
          </p:blipFill>
          <p:spPr bwMode="auto">
            <a:xfrm>
              <a:off x="208517" y="6081123"/>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7311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a5dd20-f0b3-4d61-834b-69fb9fff00eb" xsi:nil="true"/>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Image xmlns="a1c9f355-ecd3-4278-9438-8cd8c6e98a42"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1" ma:contentTypeDescription="Create a new document." ma:contentTypeScope="" ma:versionID="7a0624bffd1c7a9ff792affa30d9131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499baeb60cfabac3f5d316901fd8e81b"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F0BB6-11CA-4B52-B5B9-8FE844AF9A0F}">
  <ds:schemaRefs>
    <ds:schemaRef ds:uri="http://schemas.microsoft.com/sharepoint/events"/>
  </ds:schemaRefs>
</ds:datastoreItem>
</file>

<file path=customXml/itemProps2.xml><?xml version="1.0" encoding="utf-8"?>
<ds:datastoreItem xmlns:ds="http://schemas.openxmlformats.org/officeDocument/2006/customXml" ds:itemID="{F545B44F-884B-45A6-B127-6B7D5EECBC18}">
  <ds:schemaRefs>
    <ds:schemaRef ds:uri="http://schemas.microsoft.com/sharepoint/v3/contenttype/forms"/>
  </ds:schemaRefs>
</ds:datastoreItem>
</file>

<file path=customXml/itemProps3.xml><?xml version="1.0" encoding="utf-8"?>
<ds:datastoreItem xmlns:ds="http://schemas.openxmlformats.org/officeDocument/2006/customXml" ds:itemID="{B2BA1989-0BA2-4017-B623-CA2EFCB4B6A7}">
  <ds:schemaRefs>
    <ds:schemaRef ds:uri="http://schemas.microsoft.com/office/2006/documentManagement/types"/>
    <ds:schemaRef ds:uri="http://schemas.microsoft.com/office/2006/metadata/properties"/>
    <ds:schemaRef ds:uri="http://purl.org/dc/elements/1.1/"/>
    <ds:schemaRef ds:uri="http://purl.org/dc/terms/"/>
    <ds:schemaRef ds:uri="http://www.w3.org/XML/1998/namespace"/>
    <ds:schemaRef ds:uri="0bda3700-0a27-444d-a28a-49563f45bfd6"/>
    <ds:schemaRef ds:uri="01307c9e-148e-4dc5-a0b2-2453a10dd8be"/>
    <ds:schemaRef ds:uri="http://schemas.microsoft.com/office/infopath/2007/PartnerControls"/>
    <ds:schemaRef ds:uri="http://schemas.openxmlformats.org/package/2006/metadata/core-properties"/>
    <ds:schemaRef ds:uri="http://purl.org/dc/dcmitype/"/>
    <ds:schemaRef ds:uri="46a5dd20-f0b3-4d61-834b-69fb9fff00eb"/>
    <ds:schemaRef ds:uri="a1c9f355-ecd3-4278-9438-8cd8c6e98a42"/>
  </ds:schemaRefs>
</ds:datastoreItem>
</file>

<file path=customXml/itemProps4.xml><?xml version="1.0" encoding="utf-8"?>
<ds:datastoreItem xmlns:ds="http://schemas.openxmlformats.org/officeDocument/2006/customXml" ds:itemID="{FACCBE67-A96D-48D0-99F2-2E07A06F31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110</TotalTime>
  <Words>2414</Words>
  <Application>Microsoft Office PowerPoint</Application>
  <PresentationFormat>Widescreen</PresentationFormat>
  <Paragraphs>192</Paragraphs>
  <Slides>21</Slides>
  <Notes>21</Notes>
  <HiddenSlides>0</HiddenSlides>
  <MMClips>4</MMClips>
  <ScaleCrop>false</ScaleCrop>
  <HeadingPairs>
    <vt:vector size="4" baseType="variant">
      <vt:variant>
        <vt:lpstr>Theme</vt:lpstr>
      </vt:variant>
      <vt:variant>
        <vt:i4>8</vt:i4>
      </vt:variant>
      <vt:variant>
        <vt:lpstr>Slide Titles</vt:lpstr>
      </vt:variant>
      <vt:variant>
        <vt:i4>21</vt:i4>
      </vt:variant>
    </vt:vector>
  </HeadingPairs>
  <TitlesOfParts>
    <vt:vector size="29" baseType="lpstr">
      <vt:lpstr>Office Theme</vt:lpstr>
      <vt:lpstr>1_Office Theme</vt:lpstr>
      <vt:lpstr>1_Custom Design</vt:lpstr>
      <vt:lpstr>1_Custom Design</vt:lpstr>
      <vt:lpstr>1_Office Theme</vt:lpstr>
      <vt:lpstr>1_Office Theme</vt:lpstr>
      <vt:lpstr>1_Office Theme</vt:lpstr>
      <vt:lpstr>1_Office Theme</vt:lpstr>
      <vt:lpstr>MH LIT: Student Mental Health in Action</vt:lpstr>
      <vt:lpstr>Background and Rationale</vt:lpstr>
      <vt:lpstr>Introducing...Student MH LIT</vt:lpstr>
      <vt:lpstr>What does it include?​</vt:lpstr>
      <vt:lpstr>Supportive Resources</vt:lpstr>
      <vt:lpstr>Intended Audience</vt:lpstr>
      <vt:lpstr>Walk Through</vt:lpstr>
      <vt:lpstr>Know the Facts</vt:lpstr>
      <vt:lpstr>Try it Out</vt:lpstr>
      <vt:lpstr>Know Yourself</vt:lpstr>
      <vt:lpstr>Try it Out</vt:lpstr>
      <vt:lpstr>How many students felt they had a good ability to cope with problems?</vt:lpstr>
      <vt:lpstr>How many students felt they had a good ability to cope with problems?</vt:lpstr>
      <vt:lpstr>How many students felt they had a good ability to cope with problems?</vt:lpstr>
      <vt:lpstr>Help Yourself</vt:lpstr>
      <vt:lpstr>Try it Out</vt:lpstr>
      <vt:lpstr>Help a Friend</vt:lpstr>
      <vt:lpstr>Try it Out</vt:lpstr>
      <vt:lpstr>Next Steps</vt:lpstr>
      <vt:lpstr>Some final words from educators:</vt:lpstr>
      <vt:lpstr>ABOUT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Staff/Division Meeting Deep Dive: Student MH LIT</dc:title>
  <dc:creator>Joyce Erogun</dc:creator>
  <cp:lastModifiedBy>Shelly Upson</cp:lastModifiedBy>
  <cp:revision>414</cp:revision>
  <dcterms:created xsi:type="dcterms:W3CDTF">2021-12-21T03:55:51Z</dcterms:created>
  <dcterms:modified xsi:type="dcterms:W3CDTF">2022-06-21T17:28:39Z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0x01010059ABD4CBE80E4A4B8153D689EF9128D9</vt:lpwstr>
  </property>
  <property fmtid="{D5CDD505-2E9C-101B-9397-08002B2CF9AE}" pid="3" name="MediaServiceImageTags">
    <vt:lpwstr/>
  </property>
</Properties>
</file>