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9_204D360D.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1B_1A59D233.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49"/>
  </p:notesMasterIdLst>
  <p:sldIdLst>
    <p:sldId id="258" r:id="rId6"/>
    <p:sldId id="272" r:id="rId7"/>
    <p:sldId id="279" r:id="rId8"/>
    <p:sldId id="260" r:id="rId9"/>
    <p:sldId id="273" r:id="rId10"/>
    <p:sldId id="274" r:id="rId11"/>
    <p:sldId id="280" r:id="rId12"/>
    <p:sldId id="267" r:id="rId13"/>
    <p:sldId id="281" r:id="rId14"/>
    <p:sldId id="282" r:id="rId15"/>
    <p:sldId id="283" r:id="rId16"/>
    <p:sldId id="285" r:id="rId17"/>
    <p:sldId id="284" r:id="rId18"/>
    <p:sldId id="296" r:id="rId19"/>
    <p:sldId id="287" r:id="rId20"/>
    <p:sldId id="286" r:id="rId21"/>
    <p:sldId id="288" r:id="rId22"/>
    <p:sldId id="262" r:id="rId23"/>
    <p:sldId id="275" r:id="rId24"/>
    <p:sldId id="276" r:id="rId25"/>
    <p:sldId id="269" r:id="rId26"/>
    <p:sldId id="293" r:id="rId27"/>
    <p:sldId id="297" r:id="rId28"/>
    <p:sldId id="289" r:id="rId29"/>
    <p:sldId id="298" r:id="rId30"/>
    <p:sldId id="290" r:id="rId31"/>
    <p:sldId id="299" r:id="rId32"/>
    <p:sldId id="291" r:id="rId33"/>
    <p:sldId id="300" r:id="rId34"/>
    <p:sldId id="264" r:id="rId35"/>
    <p:sldId id="307" r:id="rId36"/>
    <p:sldId id="306" r:id="rId37"/>
    <p:sldId id="305" r:id="rId38"/>
    <p:sldId id="292" r:id="rId39"/>
    <p:sldId id="308" r:id="rId40"/>
    <p:sldId id="302" r:id="rId41"/>
    <p:sldId id="310" r:id="rId42"/>
    <p:sldId id="303" r:id="rId43"/>
    <p:sldId id="311" r:id="rId44"/>
    <p:sldId id="309" r:id="rId45"/>
    <p:sldId id="313" r:id="rId46"/>
    <p:sldId id="301" r:id="rId47"/>
    <p:sldId id="312" r:id="rId48"/>
  </p:sldIdLst>
  <p:sldSz cx="9144000" cy="5149850"/>
  <p:notesSz cx="9144000" cy="5149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6AD7865-20DA-46D7-945D-350A165A87F5}">
          <p14:sldIdLst>
            <p14:sldId id="258"/>
          </p14:sldIdLst>
        </p14:section>
        <p14:section name="Info pour membres du personnel enseignant" id="{D314A40B-A7EB-4821-B0EC-A78FFA41AA9D}">
          <p14:sldIdLst>
            <p14:sldId id="272"/>
            <p14:sldId id="279"/>
          </p14:sldIdLst>
        </p14:section>
        <p14:section name="A - Stress 101" id="{4365C9EA-3258-4B61-8311-AC2C2C992C54}">
          <p14:sldIdLst>
            <p14:sldId id="260"/>
            <p14:sldId id="273"/>
            <p14:sldId id="274"/>
            <p14:sldId id="280"/>
            <p14:sldId id="267"/>
            <p14:sldId id="281"/>
            <p14:sldId id="282"/>
            <p14:sldId id="283"/>
            <p14:sldId id="285"/>
            <p14:sldId id="284"/>
            <p14:sldId id="296"/>
            <p14:sldId id="287"/>
            <p14:sldId id="286"/>
            <p14:sldId id="288"/>
          </p14:sldIdLst>
        </p14:section>
        <p14:section name="B- Le stress et l'école" id="{A07A3EAE-690F-4DA3-AF2D-511561512832}">
          <p14:sldIdLst>
            <p14:sldId id="262"/>
            <p14:sldId id="275"/>
            <p14:sldId id="276"/>
            <p14:sldId id="269"/>
            <p14:sldId id="293"/>
            <p14:sldId id="297"/>
            <p14:sldId id="289"/>
            <p14:sldId id="298"/>
            <p14:sldId id="290"/>
            <p14:sldId id="299"/>
            <p14:sldId id="291"/>
            <p14:sldId id="300"/>
          </p14:sldIdLst>
        </p14:section>
        <p14:section name="C- Obtenir de l'aide pour gérer le stress" id="{0F771D61-920C-48D9-B604-CD8CEDDF76FF}">
          <p14:sldIdLst>
            <p14:sldId id="264"/>
            <p14:sldId id="307"/>
            <p14:sldId id="306"/>
            <p14:sldId id="305"/>
            <p14:sldId id="292"/>
            <p14:sldId id="308"/>
            <p14:sldId id="302"/>
            <p14:sldId id="310"/>
            <p14:sldId id="303"/>
            <p14:sldId id="311"/>
            <p14:sldId id="309"/>
            <p14:sldId id="313"/>
            <p14:sldId id="301"/>
          </p14:sldIdLst>
        </p14:section>
        <p14:section name="Infor pour membres du personnel enseignant" id="{DF310C62-7406-462C-A436-1D7315B3F2B3}">
          <p14:sldIdLst>
            <p14:sldId id="312"/>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C63A77-E355-1540-D6FC-B07BA5E7DF0A}" name="Susan Sweet" initials="SS" userId="S::ssweet@smho-smso.ca::3f3b0d9c-fbb5-47a8-87c2-549a2adf9766" providerId="AD"/>
  <p188:author id="{4ACC1299-42B4-AD27-543F-0F7F49EDF5B1}" name="Dani Rathwell" initials="" userId="S::drathwell@smho-smso.ca::5bddd778-fade-48a8-b9ca-6c498db8f14e" providerId="AD"/>
  <p188:author id="{2F0BDAAC-7411-6F87-4B46-6B1B7591DF94}" name="Deborah Shackell" initials="DS" userId="S::dshackell@smho-smso.ca::f728b972-0379-4f9a-98f5-caf5dad6cd0d" providerId="AD"/>
  <p188:author id="{043036C4-5D0E-2893-F285-2EA862399254}" name="Sarah Stright" initials="SS" userId="S::sstright@smho-smso.ca::57069c07-c3a6-4c48-b057-2e87e4c75f38" providerId="AD"/>
  <p188:author id="{E4D08DCE-CAD0-A3EB-89DB-022AAFEFE5B0}" name="Stephanie Oliver" initials="SO" userId="S::soliver@smho-smso.ca::358a1935-0a4f-4ede-ad62-67eabae4f93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6D6E71"/>
    <a:srgbClr val="40008C"/>
    <a:srgbClr val="78BD21"/>
    <a:srgbClr val="00A3DE"/>
    <a:srgbClr val="47BFB0"/>
    <a:srgbClr val="EF5368"/>
    <a:srgbClr val="C03A7E"/>
    <a:srgbClr val="F36E32"/>
    <a:srgbClr val="8A45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65FE9-D440-7B8D-BCEA-4E01540C0455}" v="10" dt="2024-10-28T14:33:33.962"/>
    <p1510:client id="{EB34A468-D0A6-754B-A785-AF4D3C1E79D6}" v="148" dt="2024-10-28T12:51:03.28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omments/modernComment_11B_1A59D233.xml><?xml version="1.0" encoding="utf-8"?>
<p188:cmLst xmlns:a="http://schemas.openxmlformats.org/drawingml/2006/main" xmlns:r="http://schemas.openxmlformats.org/officeDocument/2006/relationships" xmlns:p188="http://schemas.microsoft.com/office/powerpoint/2018/8/main">
  <p188:cm id="{A220F995-E1B6-42F9-9F9A-2A1355D5F172}" authorId="{E4D08DCE-CAD0-A3EB-89DB-022AAFEFE5B0}" status="resolved" created="2024-10-11T15:19:32.521" complete="100000">
    <ac:deMkLst xmlns:ac="http://schemas.microsoft.com/office/drawing/2013/main/command">
      <pc:docMk xmlns:pc="http://schemas.microsoft.com/office/powerpoint/2013/main/command"/>
      <pc:sldMk xmlns:pc="http://schemas.microsoft.com/office/powerpoint/2013/main/command" cId="442094131" sldId="283"/>
      <ac:picMk id="3" creationId="{0E8D4955-747E-49D6-DEA9-9B055F4458B8}"/>
    </ac:deMkLst>
    <p188:replyLst>
      <p188:reply id="{D8A405FC-2C8C-F64C-9D46-2B89F93569FF}" authorId="{043036C4-5D0E-2893-F285-2EA862399254}" created="2024-10-17T10:41:47.728">
        <p188:txBody>
          <a:bodyPr/>
          <a:lstStyle/>
          <a:p>
            <a:r>
              <a:rPr lang="en-US"/>
              <a:t>Done. Thanks, Steph!</a:t>
            </a:r>
          </a:p>
        </p188:txBody>
      </p188:reply>
    </p188:replyLst>
    <p188:txBody>
      <a:bodyPr/>
      <a:lstStyle/>
      <a:p>
        <a:r>
          <a:rPr lang="en-US"/>
          <a:t>Image needs to be replaced.</a:t>
        </a:r>
      </a:p>
    </p188:txBody>
  </p188:cm>
</p188:cmLst>
</file>

<file path=ppt/comments/modernComment_119_204D360D.xml><?xml version="1.0" encoding="utf-8"?>
<p188:cmLst xmlns:a="http://schemas.openxmlformats.org/drawingml/2006/main" xmlns:r="http://schemas.openxmlformats.org/officeDocument/2006/relationships" xmlns:p188="http://schemas.microsoft.com/office/powerpoint/2018/8/main">
  <p188:cm id="{9D3C4FF5-AF7E-44DA-98A0-49A26B7E0420}" authorId="{E4D08DCE-CAD0-A3EB-89DB-022AAFEFE5B0}" created="2024-10-28T14:32:52.180">
    <ac:deMkLst xmlns:ac="http://schemas.microsoft.com/office/drawing/2013/main/command">
      <pc:docMk xmlns:pc="http://schemas.microsoft.com/office/powerpoint/2013/main/command"/>
      <pc:sldMk xmlns:pc="http://schemas.microsoft.com/office/powerpoint/2013/main/command" cId="541931021" sldId="281"/>
      <ac:picMk id="7" creationId="{C3867D77-41D6-60FB-18A8-2593F054977F}"/>
    </ac:deMkLst>
    <p188:replyLst>
      <p188:reply id="{4FDB2D0C-AA58-4097-AB78-0228F3538A07}" authorId="{E4D08DCE-CAD0-A3EB-89DB-022AAFEFE5B0}" created="2024-10-28T14:33:33.962">
        <p188:txBody>
          <a:bodyPr/>
          <a:lstStyle/>
          <a:p>
            <a:r>
              <a:rPr lang="en-US"/>
              <a:t>https://smhosmso.sharepoint.com/:p:/s/SchoolMentalHealthOntario/EaEkvzjSwmdGpKxQe5HcPnABn0dUvGyRc3rZmx6q3UjToA?e=eVdHlW Slide #40</a:t>
            </a:r>
          </a:p>
        </p188:txBody>
      </p188:reply>
    </p188:replyLst>
    <p188:txBody>
      <a:bodyPr/>
      <a:lstStyle/>
      <a:p>
        <a:r>
          <a:rPr lang="en-US"/>
          <a:t>Better?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685B6C84-238F-C349-9AD8-FD8331FC57FF}" type="datetimeFigureOut">
              <a:rPr lang="en-US" smtClean="0"/>
              <a:t>10/28/2024</a:t>
            </a:fld>
            <a:endParaRPr lang="en-US"/>
          </a:p>
        </p:txBody>
      </p:sp>
      <p:sp>
        <p:nvSpPr>
          <p:cNvPr id="4" name="Slide Image Placeholder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7A858907-BC26-6948-8DAE-D4B3EC709DA9}" type="slidenum">
              <a:rPr lang="en-US" smtClean="0"/>
              <a:t>‹#›</a:t>
            </a:fld>
            <a:endParaRPr lang="en-US"/>
          </a:p>
        </p:txBody>
      </p:sp>
    </p:spTree>
    <p:extLst>
      <p:ext uri="{BB962C8B-B14F-4D97-AF65-F5344CB8AC3E}">
        <p14:creationId xmlns:p14="http://schemas.microsoft.com/office/powerpoint/2010/main" val="3433255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Ce jeu de diapositives contient : </a:t>
            </a:r>
          </a:p>
          <a:p>
            <a:r>
              <a:rPr lang="fr-CA" noProof="0"/>
              <a:t>Les éléments à prendre en compte lors de la présentation (diapositives 2-3)</a:t>
            </a:r>
          </a:p>
          <a:p>
            <a:pPr marL="171450" indent="-171450">
              <a:buFont typeface="Arial"/>
              <a:buChar char="•"/>
            </a:pPr>
            <a:r>
              <a:rPr lang="fr-CA" noProof="0"/>
              <a:t>Trois séries de diapositives à partager avec les étudiants</a:t>
            </a:r>
          </a:p>
          <a:p>
            <a:pPr marL="628650" lvl="1" indent="-171450">
              <a:buFont typeface="Courier New"/>
              <a:buChar char="o"/>
            </a:pPr>
            <a:r>
              <a:rPr lang="fr-CA" b="1" noProof="0"/>
              <a:t>Stress 101</a:t>
            </a:r>
            <a:r>
              <a:rPr lang="fr-CA" noProof="0"/>
              <a:t> (diapositives orange 4-17)</a:t>
            </a:r>
          </a:p>
          <a:p>
            <a:pPr marL="628650" lvl="1" indent="-171450">
              <a:buFont typeface="Courier New"/>
              <a:buChar char="o"/>
            </a:pPr>
            <a:r>
              <a:rPr lang="fr-CA" b="1" noProof="0"/>
              <a:t>Le stress et l'école</a:t>
            </a:r>
            <a:r>
              <a:rPr lang="fr-CA" noProof="0"/>
              <a:t> (diapositives turquoise 18-29)</a:t>
            </a:r>
          </a:p>
          <a:p>
            <a:pPr marL="628650" lvl="1" indent="-171450">
              <a:buFont typeface="Courier New"/>
              <a:buChar char="o"/>
            </a:pPr>
            <a:r>
              <a:rPr lang="fr-CA" b="1" noProof="0"/>
              <a:t>Obtenir de l'aide pour gérer le stress </a:t>
            </a:r>
            <a:r>
              <a:rPr lang="fr-CA" noProof="0"/>
              <a:t>(diapositives magenta 30-42)</a:t>
            </a:r>
          </a:p>
          <a:p>
            <a:pPr marL="171450" indent="-171450">
              <a:buFont typeface="Arial"/>
              <a:buChar char="•"/>
            </a:pPr>
            <a:r>
              <a:rPr lang="fr-CA" noProof="0"/>
              <a:t>Suggestions pour poursuivre la conversation (diapositive 43)</a:t>
            </a:r>
          </a:p>
          <a:p>
            <a:pPr marL="171450" indent="-171450">
              <a:buFont typeface="Arial"/>
              <a:buChar char="•"/>
            </a:pPr>
            <a:endParaRPr lang="fr-CA" noProof="0"/>
          </a:p>
          <a:p>
            <a:r>
              <a:rPr lang="fr-CA" noProof="0"/>
              <a:t>Comment utiliser le jeu de diapositives : </a:t>
            </a:r>
          </a:p>
          <a:p>
            <a:pPr marL="171450" indent="-171450">
              <a:buFont typeface="Arial"/>
              <a:buChar char="•"/>
            </a:pPr>
            <a:r>
              <a:rPr lang="fr-CA" noProof="0"/>
              <a:t>Il est recommandé aux membres du personnel enseignant de partager les diapositives une par une, dans l'ordre suggéré. </a:t>
            </a:r>
          </a:p>
          <a:p>
            <a:pPr marL="171450" indent="-171450">
              <a:buFont typeface="Arial"/>
              <a:buChar char="•"/>
            </a:pPr>
            <a:r>
              <a:rPr lang="fr-CA" noProof="0"/>
              <a:t> Chaque diapositive propose des pistes et suggestions pour aider les membres du personnel enseignant à orienter la conversation. </a:t>
            </a:r>
          </a:p>
          <a:p>
            <a:r>
              <a:rPr lang="fr-CA" noProof="0"/>
              <a:t> </a:t>
            </a:r>
          </a:p>
          <a:p>
            <a:endParaRPr lang="fr-CA" noProof="0"/>
          </a:p>
          <a:p>
            <a:endParaRPr lang="fr-CA" noProof="0"/>
          </a:p>
          <a:p>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1</a:t>
            </a:fld>
            <a:endParaRPr lang="en-US"/>
          </a:p>
        </p:txBody>
      </p:sp>
    </p:spTree>
    <p:extLst>
      <p:ext uri="{BB962C8B-B14F-4D97-AF65-F5344CB8AC3E}">
        <p14:creationId xmlns:p14="http://schemas.microsoft.com/office/powerpoint/2010/main" val="3287834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2</a:t>
            </a:fld>
            <a:endParaRPr lang="en-US"/>
          </a:p>
        </p:txBody>
      </p:sp>
    </p:spTree>
    <p:extLst>
      <p:ext uri="{BB962C8B-B14F-4D97-AF65-F5344CB8AC3E}">
        <p14:creationId xmlns:p14="http://schemas.microsoft.com/office/powerpoint/2010/main" val="1094413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3</a:t>
            </a:fld>
            <a:endParaRPr lang="en-US"/>
          </a:p>
        </p:txBody>
      </p:sp>
    </p:spTree>
    <p:extLst>
      <p:ext uri="{BB962C8B-B14F-4D97-AF65-F5344CB8AC3E}">
        <p14:creationId xmlns:p14="http://schemas.microsoft.com/office/powerpoint/2010/main" val="321182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4</a:t>
            </a:fld>
            <a:endParaRPr lang="en-US"/>
          </a:p>
        </p:txBody>
      </p:sp>
    </p:spTree>
    <p:extLst>
      <p:ext uri="{BB962C8B-B14F-4D97-AF65-F5344CB8AC3E}">
        <p14:creationId xmlns:p14="http://schemas.microsoft.com/office/powerpoint/2010/main" val="181381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Donnez le ton de la conversation. Rassurez les élèves en leur disant qu</a:t>
            </a:r>
            <a:r>
              <a:rPr lang="fr-CA" b="1" noProof="0"/>
              <a:t>'il n'y a pas de mauvaises réponses</a:t>
            </a:r>
            <a:r>
              <a:rPr lang="fr-CA" noProof="0"/>
              <a:t>. Cela encouragera la participation, une discussion saine et un débat sur les différentes sources de stress, les stratégies possibles pour le gérer et les raisons pour lesquelles certaines peuvent être plus efficaces que d'autres pour chacun d'entre nous. Prévoyez un temps de réflexion et de partage avant de passer à la diapositive de suivi.</a:t>
            </a:r>
          </a:p>
        </p:txBody>
      </p:sp>
      <p:sp>
        <p:nvSpPr>
          <p:cNvPr id="4" name="Slide Number Placeholder 3"/>
          <p:cNvSpPr>
            <a:spLocks noGrp="1"/>
          </p:cNvSpPr>
          <p:nvPr>
            <p:ph type="sldNum" sz="quarter" idx="5"/>
          </p:nvPr>
        </p:nvSpPr>
        <p:spPr/>
        <p:txBody>
          <a:bodyPr/>
          <a:lstStyle/>
          <a:p>
            <a:fld id="{7A858907-BC26-6948-8DAE-D4B3EC709DA9}" type="slidenum">
              <a:rPr lang="en-US" smtClean="0"/>
              <a:t>5</a:t>
            </a:fld>
            <a:endParaRPr lang="en-US"/>
          </a:p>
        </p:txBody>
      </p:sp>
    </p:spTree>
    <p:extLst>
      <p:ext uri="{BB962C8B-B14F-4D97-AF65-F5344CB8AC3E}">
        <p14:creationId xmlns:p14="http://schemas.microsoft.com/office/powerpoint/2010/main" val="401730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Cette question offre l’occasion de </a:t>
            </a:r>
            <a:r>
              <a:rPr lang="fr-CA" b="1" noProof="0"/>
              <a:t>reconnaître</a:t>
            </a:r>
            <a:r>
              <a:rPr lang="fr-CA" noProof="0"/>
              <a:t> et de </a:t>
            </a:r>
            <a:r>
              <a:rPr lang="fr-CA" b="1" noProof="0"/>
              <a:t>normaliser</a:t>
            </a:r>
            <a:r>
              <a:rPr lang="fr-CA" noProof="0"/>
              <a:t> les expériences communes de stress. Outre les exemples présentés sur la diapositive destinée aux élèves, ces derniers peuvent évoquer des problèmes plus spécifiques concernant les éléments suivants : </a:t>
            </a:r>
          </a:p>
          <a:p>
            <a:pPr marL="171450" indent="-171450">
              <a:buFont typeface="Arial"/>
              <a:buChar char="•"/>
            </a:pPr>
            <a:r>
              <a:rPr lang="fr-CA" noProof="0"/>
              <a:t>l’école : les examens, les devoirs, la participation aux discussions en classe, les présentations; </a:t>
            </a:r>
          </a:p>
          <a:p>
            <a:pPr marL="171450" indent="-171450">
              <a:buFont typeface="Arial"/>
              <a:buChar char="•"/>
            </a:pPr>
            <a:r>
              <a:rPr lang="fr-CA" noProof="0"/>
              <a:t>les amis et les pairs : la pression des pairs, les conflits, l’intimidation, les préjugés et la discrimination, les médias sociaux; </a:t>
            </a:r>
          </a:p>
          <a:p>
            <a:pPr marL="171450" indent="-171450">
              <a:buFont typeface="Arial"/>
              <a:buChar char="•"/>
            </a:pPr>
            <a:r>
              <a:rPr lang="fr-CA" noProof="0"/>
              <a:t>les sports et les activités : gérer un emploi du temps chargé; </a:t>
            </a:r>
          </a:p>
          <a:p>
            <a:pPr marL="171450" indent="-171450">
              <a:buFont typeface="Arial"/>
              <a:buChar char="•"/>
            </a:pPr>
            <a:r>
              <a:rPr lang="fr-CA" noProof="0"/>
              <a:t>les événements de l’actualité : l’actualité locale et mondiale, les enjeux sociétaux. </a:t>
            </a:r>
          </a:p>
          <a:p>
            <a:pPr marL="171450" indent="-171450">
              <a:buFont typeface="Arial"/>
              <a:buChar char="•"/>
            </a:pPr>
            <a:endParaRPr lang="fr-CA" noProof="0"/>
          </a:p>
          <a:p>
            <a:r>
              <a:rPr lang="fr-CA" b="1" noProof="0"/>
              <a:t>Reconnaissez</a:t>
            </a:r>
            <a:r>
              <a:rPr lang="fr-CA" noProof="0"/>
              <a:t> l’unicité de chaque élève et créez un espace pour valider leurs perspectives et leurs expériences individuelles.  </a:t>
            </a:r>
          </a:p>
          <a:p>
            <a:r>
              <a:rPr lang="fr-CA" noProof="0"/>
              <a:t> </a:t>
            </a:r>
          </a:p>
          <a:p>
            <a:r>
              <a:rPr lang="fr-CA" b="1" noProof="0"/>
              <a:t>Enseignante ou enseignant : </a:t>
            </a:r>
            <a:r>
              <a:rPr lang="fr-CA" noProof="0"/>
              <a:t>« Nous sommes tous</a:t>
            </a:r>
            <a:r>
              <a:rPr lang="fr-CA" b="1" noProof="0"/>
              <a:t> </a:t>
            </a:r>
            <a:r>
              <a:rPr lang="fr-CA" noProof="0"/>
              <a:t>uniques. Les sources de stress ne sont pas les mêmes pour tout le monde. Nous ne stressons pas tous pour les mêmes raisons, mais chacun de nous a ses propres sources de stress! » </a:t>
            </a:r>
          </a:p>
          <a:p>
            <a:endParaRPr lang="fr-CA" noProof="0">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6</a:t>
            </a:fld>
            <a:endParaRPr lang="en-US"/>
          </a:p>
        </p:txBody>
      </p:sp>
    </p:spTree>
    <p:extLst>
      <p:ext uri="{BB962C8B-B14F-4D97-AF65-F5344CB8AC3E}">
        <p14:creationId xmlns:p14="http://schemas.microsoft.com/office/powerpoint/2010/main" val="2943511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endParaRPr lang="fr-CA" noProof="0"/>
          </a:p>
          <a:p>
            <a:endParaRPr lang="fr-CA" noProof="0">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7</a:t>
            </a:fld>
            <a:endParaRPr lang="en-US"/>
          </a:p>
        </p:txBody>
      </p:sp>
    </p:spTree>
    <p:extLst>
      <p:ext uri="{BB962C8B-B14F-4D97-AF65-F5344CB8AC3E}">
        <p14:creationId xmlns:p14="http://schemas.microsoft.com/office/powerpoint/2010/main" val="915621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fr-CA"/>
              <a:t>Le stress, c’est la pression, la tension, l’inconfort physique et parfois l’inquiétude qui peuvent découler de différentes situations.</a:t>
            </a:r>
            <a:endParaRPr lang="en-CA"/>
          </a:p>
          <a:p>
            <a:pPr marL="171450" indent="-171450">
              <a:buFont typeface="Arial"/>
              <a:buChar char="•"/>
            </a:pPr>
            <a:r>
              <a:rPr lang="fr-CA"/>
              <a:t>Donnez des exemples de situations stressantes pour aider les élèves à comprendre la </a:t>
            </a:r>
            <a:r>
              <a:rPr lang="fr-CA" b="1"/>
              <a:t>définition</a:t>
            </a:r>
            <a:r>
              <a:rPr lang="fr-CA"/>
              <a:t> du stress (p. ex., lorsque nous avons un examen à venir, lorsque nous faisons des essais pour une équipe, lorsque nous sommes mis à l’écart par nos pairs ou lorsqu’on se moque de nous pour quelque chose qui nous tient à cœur). Parfois, même les événements que nous attendons avec impatience peuvent causer du stress, comme une grande fête ou un voyage scolaire, car elles nous obligent à nous adapter, à évoluer et à essayer de nouvelles choses.</a:t>
            </a:r>
            <a:endParaRPr lang="en-CA"/>
          </a:p>
          <a:p>
            <a:pPr marL="171450" indent="-171450">
              <a:buFont typeface="Arial"/>
              <a:buChar char="•"/>
            </a:pPr>
            <a:r>
              <a:rPr lang="fr-CA" b="1"/>
              <a:t>Chaque source de stress est différente.</a:t>
            </a:r>
            <a:r>
              <a:rPr lang="fr-CA"/>
              <a:t> Bien que nous soyons tous confrontés à des facteurs de stress communs (p. ex., parler en public, intégrer une équipe, passer des examens, etc.), certains d’entre nous font face également à un stress lié à des expériences fondées sur l’identité telles que le racisme, ou à un stress continu lié à des facteurs tels qu’un problème de santé ou des difficultés financières. Pour ces sources de stress, il est important de demander l’aide d’adultes de confiance et bienveillants. Ce n’est pas aux élèves de s’ajuster ou de s’adapter à la situation. </a:t>
            </a:r>
            <a:endParaRPr lang="en-CA"/>
          </a:p>
          <a:p>
            <a:pPr lvl="1" indent="-171450">
              <a:buFont typeface="Arial"/>
              <a:buChar char="•"/>
            </a:pPr>
            <a:endParaRPr lang="fr-CA" b="1"/>
          </a:p>
          <a:p>
            <a:pPr marL="285750" lvl="1"/>
            <a:r>
              <a:rPr lang="fr-CA" b="1"/>
              <a:t>Enseignante ou enseignant : </a:t>
            </a:r>
            <a:r>
              <a:rPr lang="fr-CA" i="1"/>
              <a:t>« Tout le monde ressent du stress de temps en temps. Ce n’est pas une raison pour ne pas essayer. Le stress peut signifier que quelque chose compte pour vous, ce qui peut vous aider à vous surpasser. »</a:t>
            </a:r>
            <a:endParaRPr lang="en-CA"/>
          </a:p>
          <a:p>
            <a:pPr marL="171450" indent="-171450">
              <a:buFont typeface="Arial"/>
              <a:buChar char="•"/>
            </a:pPr>
            <a:endParaRPr lang="en-CA"/>
          </a:p>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8</a:t>
            </a:fld>
            <a:endParaRPr lang="en-US"/>
          </a:p>
        </p:txBody>
      </p:sp>
    </p:spTree>
    <p:extLst>
      <p:ext uri="{BB962C8B-B14F-4D97-AF65-F5344CB8AC3E}">
        <p14:creationId xmlns:p14="http://schemas.microsoft.com/office/powerpoint/2010/main" val="2614334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Examinez la </a:t>
            </a:r>
            <a:r>
              <a:rPr lang="fr-CA" b="1"/>
              <a:t>courbe des niveaux de stress </a:t>
            </a:r>
            <a:r>
              <a:rPr lang="fr-CA"/>
              <a:t>:</a:t>
            </a:r>
            <a:endParaRPr lang="en-CA"/>
          </a:p>
          <a:p>
            <a:pPr marL="628650" lvl="1" indent="-171450">
              <a:buFont typeface="Courier New"/>
              <a:buChar char="○"/>
            </a:pPr>
            <a:r>
              <a:rPr lang="fr-CA"/>
              <a:t>Un niveau de stress faible ou l’absence de stress peuvent mener les élèves à se sentir désintéressés ou démotivés. </a:t>
            </a:r>
            <a:endParaRPr lang="en-CA"/>
          </a:p>
          <a:p>
            <a:pPr marL="628650" lvl="1" indent="-171450">
              <a:buFont typeface="Courier New"/>
              <a:buChar char="○"/>
            </a:pPr>
            <a:r>
              <a:rPr lang="fr-CA"/>
              <a:t>Un niveau de stress sain peut être </a:t>
            </a:r>
            <a:r>
              <a:rPr lang="fr-CA" b="1"/>
              <a:t>positif</a:t>
            </a:r>
            <a:r>
              <a:rPr lang="fr-CA"/>
              <a:t> et même </a:t>
            </a:r>
            <a:r>
              <a:rPr lang="fr-CA" b="1"/>
              <a:t>utile</a:t>
            </a:r>
            <a:r>
              <a:rPr lang="fr-CA"/>
              <a:t>, comme lorsqu’une situation nous fait sentir compétents, nous aide à apprendre et à évoluer. Cela peut nous aider à donner le meilleur de nous-mêmes et montre également que la situation est importante pour nous. </a:t>
            </a:r>
            <a:endParaRPr lang="en-CA"/>
          </a:p>
          <a:p>
            <a:pPr marL="628650" lvl="1" indent="-171450">
              <a:buFont typeface="Courier New"/>
              <a:buChar char="○"/>
            </a:pPr>
            <a:r>
              <a:rPr lang="fr-CA"/>
              <a:t>Un excès de stress peut nous submerger et nous épuiser. Un stress qui dure trop longtemps peut aussi nuire à notre santé, y compris notre santé mentale. </a:t>
            </a:r>
            <a:endParaRPr lang="en-CA"/>
          </a:p>
          <a:p>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9</a:t>
            </a:fld>
            <a:endParaRPr lang="en-US"/>
          </a:p>
        </p:txBody>
      </p:sp>
    </p:spTree>
    <p:extLst>
      <p:ext uri="{BB962C8B-B14F-4D97-AF65-F5344CB8AC3E}">
        <p14:creationId xmlns:p14="http://schemas.microsoft.com/office/powerpoint/2010/main" val="1623449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endParaRPr lang="fr-CA" noProof="0"/>
          </a:p>
          <a:p>
            <a:endParaRPr lang="fr-CA" noProof="0">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10</a:t>
            </a:fld>
            <a:endParaRPr lang="en-US"/>
          </a:p>
        </p:txBody>
      </p:sp>
    </p:spTree>
    <p:extLst>
      <p:ext uri="{BB962C8B-B14F-4D97-AF65-F5344CB8AC3E}">
        <p14:creationId xmlns:p14="http://schemas.microsoft.com/office/powerpoint/2010/main" val="1924721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Donnez aux élèves l’occasion de réfléchir à divers signes pouvant indiquer du stress. Voici quelques exemples concrets :</a:t>
            </a:r>
            <a:endParaRPr lang="en-CA"/>
          </a:p>
          <a:p>
            <a:pPr marL="171450" indent="-171450">
              <a:buFont typeface="Symbol"/>
              <a:buChar char="•"/>
            </a:pPr>
            <a:r>
              <a:rPr lang="fr-CA" b="1"/>
              <a:t>pensées</a:t>
            </a:r>
            <a:r>
              <a:rPr lang="fr-CA"/>
              <a:t> (p. ex., anticiper un échec, avoir des pensées négatives sur soi-même);</a:t>
            </a:r>
            <a:r>
              <a:rPr lang="fr-CA" b="1"/>
              <a:t> </a:t>
            </a:r>
            <a:endParaRPr lang="en-CA"/>
          </a:p>
          <a:p>
            <a:pPr marL="171450" indent="-171450">
              <a:buFont typeface="Symbol"/>
              <a:buChar char="•"/>
            </a:pPr>
            <a:r>
              <a:rPr lang="fr-CA" b="1"/>
              <a:t>émotions</a:t>
            </a:r>
            <a:r>
              <a:rPr lang="fr-CA"/>
              <a:t> (p. ex., se sentir inquiet, nerveux, frustré, en colère);</a:t>
            </a:r>
            <a:endParaRPr lang="en-CA"/>
          </a:p>
          <a:p>
            <a:pPr marL="171450" indent="-171450">
              <a:buFont typeface="Symbol"/>
              <a:buChar char="•"/>
            </a:pPr>
            <a:r>
              <a:rPr lang="fr-CA" b="1"/>
              <a:t>corps </a:t>
            </a:r>
            <a:r>
              <a:rPr lang="fr-CA"/>
              <a:t>(p. ex., maux de ventre, maux de tête, tension dans les épaules);</a:t>
            </a:r>
            <a:endParaRPr lang="en-CA"/>
          </a:p>
          <a:p>
            <a:pPr marL="171450" indent="-171450">
              <a:buFont typeface="Symbol"/>
              <a:buChar char="•"/>
            </a:pPr>
            <a:r>
              <a:rPr lang="fr-CA" b="1"/>
              <a:t>actions</a:t>
            </a:r>
            <a:r>
              <a:rPr lang="fr-CA"/>
              <a:t> (p. ex., passer plus de temps seul qu’à l’habitude, modifications des habitudes alimentaires ou de sommeil, baisse des résultats scolaires).</a:t>
            </a:r>
            <a:endParaRPr lang="en-CA"/>
          </a:p>
          <a:p>
            <a:pPr marL="171450" indent="-171450">
              <a:buFont typeface="Symbol"/>
              <a:buChar char="•"/>
            </a:pPr>
            <a:endParaRPr lang="fr-CA"/>
          </a:p>
          <a:p>
            <a:r>
              <a:rPr lang="fr-CA" b="1"/>
              <a:t>Enseignante ou enseignant : </a:t>
            </a:r>
            <a:r>
              <a:rPr lang="fr-CA" i="1"/>
              <a:t>« Je vous encourage à ne pas comparer vos réponses à celles des autres. Chacune de nos expériences est importante et valable, et chacun peut vivre le stress de façon différente. »</a:t>
            </a:r>
            <a:endParaRPr lang="en-CA"/>
          </a:p>
          <a:p>
            <a:endParaRPr lang="fr-CA" i="1"/>
          </a:p>
          <a:p>
            <a:r>
              <a:rPr lang="fr-CA" b="1"/>
              <a:t>Remarque :</a:t>
            </a:r>
            <a:r>
              <a:rPr lang="fr-CA"/>
              <a:t> La culture peut influencer la façon dont nous montrons, percevons et vivons le stress. Il n’en sera pas de même pour tous les élèves. </a:t>
            </a:r>
            <a:endParaRPr lang="en-CA"/>
          </a:p>
          <a:p>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11</a:t>
            </a:fld>
            <a:endParaRPr lang="en-US"/>
          </a:p>
        </p:txBody>
      </p:sp>
    </p:spTree>
    <p:extLst>
      <p:ext uri="{BB962C8B-B14F-4D97-AF65-F5344CB8AC3E}">
        <p14:creationId xmlns:p14="http://schemas.microsoft.com/office/powerpoint/2010/main" val="423408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t>Prévoyez un temps de réflexion et de partage avant de passer à la diapositive de suivi.</a:t>
            </a:r>
          </a:p>
          <a:p>
            <a:endParaRPr lang="fr-FR" noProof="0"/>
          </a:p>
          <a:p>
            <a:endParaRPr lang="fr-FR" noProof="0">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12</a:t>
            </a:fld>
            <a:endParaRPr lang="en-US"/>
          </a:p>
        </p:txBody>
      </p:sp>
    </p:spTree>
    <p:extLst>
      <p:ext uri="{BB962C8B-B14F-4D97-AF65-F5344CB8AC3E}">
        <p14:creationId xmlns:p14="http://schemas.microsoft.com/office/powerpoint/2010/main" val="375898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a:t>Enseignante ou enseignant : </a:t>
            </a:r>
            <a:r>
              <a:rPr lang="fr-CA" i="1"/>
              <a:t>« Le stress fait partie de la vie quotidienne. Nous ne pouvons pas éliminer complètement les facteurs de stress ou les problèmes, mais nous pouvons apprendre et appliquer des stratégies pour mieux gérer les sources de stress les plus fréquentes. Chaque personne utilise des stratégies qui fonctionnent pour elle, ce qui est tout à fait normal! Nous sommes tous uniques. Il n’existe pas de stratégie universelle qui convienne à tout le monde. »</a:t>
            </a:r>
            <a:r>
              <a:rPr lang="fr-CA"/>
              <a:t> </a:t>
            </a:r>
            <a:endParaRPr lang="en-CA"/>
          </a:p>
          <a:p>
            <a:endParaRPr lang="fr-CA"/>
          </a:p>
          <a:p>
            <a:r>
              <a:rPr lang="fr-CA"/>
              <a:t>Les élèves utilisent différentes stratégies pour gérer le stress, telles que :</a:t>
            </a:r>
            <a:endParaRPr lang="en-CA"/>
          </a:p>
          <a:p>
            <a:pPr marL="171450" indent="-171450">
              <a:buFont typeface="Symbol"/>
              <a:buChar char="•"/>
            </a:pPr>
            <a:r>
              <a:rPr lang="fr-CA"/>
              <a:t>maintenir des</a:t>
            </a:r>
            <a:r>
              <a:rPr lang="fr-CA" b="1"/>
              <a:t> routines</a:t>
            </a:r>
            <a:r>
              <a:rPr lang="fr-CA"/>
              <a:t> quotidiennes, comme dormir suffisamment;</a:t>
            </a:r>
            <a:endParaRPr lang="en-CA"/>
          </a:p>
          <a:p>
            <a:pPr marL="171450" indent="-171450">
              <a:buFont typeface="Symbol"/>
              <a:buChar char="•"/>
            </a:pPr>
            <a:r>
              <a:rPr lang="fr-CA" b="1"/>
              <a:t>se</a:t>
            </a:r>
            <a:r>
              <a:rPr lang="fr-CA"/>
              <a:t> </a:t>
            </a:r>
            <a:r>
              <a:rPr lang="fr-CA" b="1"/>
              <a:t>détendre</a:t>
            </a:r>
            <a:r>
              <a:rPr lang="fr-CA"/>
              <a:t> (en faisant des étirements, en lisant, en tenant un journal, en écoutant de la musique, etc.);</a:t>
            </a:r>
            <a:endParaRPr lang="en-CA"/>
          </a:p>
          <a:p>
            <a:pPr marL="171450" indent="-171450">
              <a:buFont typeface="Symbol"/>
              <a:buChar char="•"/>
            </a:pPr>
            <a:r>
              <a:rPr lang="fr-CA" b="1"/>
              <a:t>se</a:t>
            </a:r>
            <a:r>
              <a:rPr lang="fr-CA"/>
              <a:t> </a:t>
            </a:r>
            <a:r>
              <a:rPr lang="fr-CA" b="1"/>
              <a:t>connecter</a:t>
            </a:r>
            <a:r>
              <a:rPr lang="fr-CA"/>
              <a:t> avec les personnes, les animaux de compagnie et les créatures, la terre et la nature, la foi et la spiritualité;</a:t>
            </a:r>
            <a:endParaRPr lang="en-CA"/>
          </a:p>
          <a:p>
            <a:pPr marL="171450" indent="-171450">
              <a:buFont typeface="Symbol"/>
              <a:buChar char="•"/>
            </a:pPr>
            <a:r>
              <a:rPr lang="fr-CA" b="1"/>
              <a:t>demander de l’aide</a:t>
            </a:r>
            <a:r>
              <a:rPr lang="fr-CA"/>
              <a:t> (rappelez aux élèves qu’il est important de demander l’aide d’adultes de confiance et bienveillants lorsqu’ils font face à des sources de stress indépendantes de leur volonté, comme le racisme).</a:t>
            </a:r>
            <a:endParaRPr lang="en-CA"/>
          </a:p>
          <a:p>
            <a:pPr marL="171450" indent="-171450">
              <a:buFont typeface="Symbol"/>
              <a:buChar char="•"/>
            </a:pPr>
            <a:r>
              <a:rPr lang="fr-CA"/>
              <a:t>Y a-t-il</a:t>
            </a:r>
            <a:r>
              <a:rPr lang="fr-CA" b="1"/>
              <a:t> d'autres stratégies</a:t>
            </a:r>
            <a:r>
              <a:rPr lang="fr-CA"/>
              <a:t> qui pourraient être plus utiles ?</a:t>
            </a:r>
          </a:p>
          <a:p>
            <a:endParaRPr lang="en-CA"/>
          </a:p>
          <a:p>
            <a:r>
              <a:rPr lang="fr-CA"/>
              <a:t>Les élèves peuvent avoir d’autres idées qu’ils ont apprises de leurs amis, de leur famille, de leur communauté, de leur religion ou de leur culture. </a:t>
            </a:r>
            <a:br>
              <a:rPr lang="en-CA">
                <a:cs typeface="+mn-lt"/>
              </a:rPr>
            </a:br>
            <a:endParaRPr lang="en-CA">
              <a:cs typeface="+mn-lt"/>
            </a:endParaRPr>
          </a:p>
          <a:p>
            <a:endParaRPr lang="en-CA">
              <a:cs typeface="+mn-lt"/>
            </a:endParaRPr>
          </a:p>
          <a:p>
            <a:pPr marL="171450" indent="-171450">
              <a:buFont typeface="Symbol"/>
              <a:buChar char="•"/>
            </a:pP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13</a:t>
            </a:fld>
            <a:endParaRPr lang="en-US"/>
          </a:p>
        </p:txBody>
      </p:sp>
    </p:spTree>
    <p:extLst>
      <p:ext uri="{BB962C8B-B14F-4D97-AF65-F5344CB8AC3E}">
        <p14:creationId xmlns:p14="http://schemas.microsoft.com/office/powerpoint/2010/main" val="735571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a:t>Enseignante ou enseignant : </a:t>
            </a:r>
            <a:r>
              <a:rPr lang="fr-CA" i="1"/>
              <a:t>« Parfois, nous utilisons une stratégie que nous pensons utile, mais qui finit par ajouter à notre stress. Par exemple, lorsque nous passons trop de temps sur Internet et que nous nous retrouvons à devoir faire d’autres tâches en vitesse. »</a:t>
            </a:r>
            <a:endParaRPr lang="en-CA"/>
          </a:p>
          <a:p>
            <a:endParaRPr lang="fr-CA"/>
          </a:p>
          <a:p>
            <a:r>
              <a:rPr lang="fr-CA" b="1"/>
              <a:t>Invitez les élèves</a:t>
            </a:r>
            <a:r>
              <a:rPr lang="fr-CA"/>
              <a:t> à réfléchir aux questions suivantes :</a:t>
            </a:r>
            <a:endParaRPr lang="en-CA"/>
          </a:p>
          <a:p>
            <a:pPr marL="171450" indent="-171450">
              <a:buFont typeface="Symbol,Sans-Serif"/>
              <a:buChar char="•"/>
            </a:pPr>
            <a:r>
              <a:rPr lang="fr-CA"/>
              <a:t>Comment te </a:t>
            </a:r>
            <a:r>
              <a:rPr lang="fr-CA" b="1"/>
              <a:t>sens-</a:t>
            </a:r>
            <a:r>
              <a:rPr lang="fr-CA"/>
              <a:t>tu après avoir appliqué une certaine stratégie de gestion du stress ?</a:t>
            </a:r>
            <a:endParaRPr lang="en-US"/>
          </a:p>
          <a:p>
            <a:pPr marL="171450" indent="-171450">
              <a:buFont typeface="Symbol,Sans-Serif"/>
              <a:buChar char="•"/>
            </a:pPr>
            <a:r>
              <a:rPr lang="fr-CA" b="1"/>
              <a:t>Correspond</a:t>
            </a:r>
            <a:r>
              <a:rPr lang="fr-CA"/>
              <a:t>-t-elle à ce qui est important pour toi ?</a:t>
            </a:r>
            <a:endParaRPr lang="en-US"/>
          </a:p>
          <a:p>
            <a:pPr marL="171450" indent="-171450">
              <a:buFont typeface="Symbol,Sans-Serif"/>
              <a:buChar char="•"/>
            </a:pPr>
            <a:r>
              <a:rPr lang="fr-CA"/>
              <a:t>Te pose-t-elle des </a:t>
            </a:r>
            <a:r>
              <a:rPr lang="fr-CA" b="1"/>
              <a:t>problèmes </a:t>
            </a:r>
            <a:r>
              <a:rPr lang="fr-CA"/>
              <a:t>? </a:t>
            </a:r>
            <a:endParaRPr lang="en-US"/>
          </a:p>
          <a:p>
            <a:pPr marL="171450" indent="-171450">
              <a:buFont typeface="Symbol,Sans-Serif"/>
              <a:buChar char="•"/>
            </a:pPr>
            <a:r>
              <a:rPr lang="fr-CA"/>
              <a:t>Existe-t-il d’</a:t>
            </a:r>
            <a:r>
              <a:rPr lang="fr-CA" b="1"/>
              <a:t>autres stratégies</a:t>
            </a:r>
            <a:r>
              <a:rPr lang="fr-CA"/>
              <a:t> qui pourraient être plus efficaces ?</a:t>
            </a: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14</a:t>
            </a:fld>
            <a:endParaRPr lang="en-US"/>
          </a:p>
        </p:txBody>
      </p:sp>
    </p:spTree>
    <p:extLst>
      <p:ext uri="{BB962C8B-B14F-4D97-AF65-F5344CB8AC3E}">
        <p14:creationId xmlns:p14="http://schemas.microsoft.com/office/powerpoint/2010/main" val="2455835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endParaRPr lang="fr-CA" noProof="0">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15</a:t>
            </a:fld>
            <a:endParaRPr lang="en-US"/>
          </a:p>
        </p:txBody>
      </p:sp>
    </p:spTree>
    <p:extLst>
      <p:ext uri="{BB962C8B-B14F-4D97-AF65-F5344CB8AC3E}">
        <p14:creationId xmlns:p14="http://schemas.microsoft.com/office/powerpoint/2010/main" val="1921764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a:t>Enseignante ou enseignant :</a:t>
            </a:r>
            <a:r>
              <a:rPr lang="fr-CA" b="1" i="1"/>
              <a:t> </a:t>
            </a:r>
            <a:r>
              <a:rPr lang="fr-CA" i="1"/>
              <a:t>« On ne peut pas toujours éviter le stress, mais on peut apprendre à mieux le gérer. C'est comme s'entraîner pour un sport : plus on s'exerce, mieux on devient. Pratiquer quand nous ne ressentons pas de stress est une méthode efficace pour nous préparer à utiliser une stratégie lorsque nous en aurons besoin. On n’attend pas un match de championnat pour commencer à apprendre à passer le ballon. On s’entraîne et on se prépare à l’avance. »</a:t>
            </a:r>
            <a:endParaRPr lang="en-CA"/>
          </a:p>
          <a:p>
            <a:endParaRPr lang="en-CA"/>
          </a:p>
          <a:p>
            <a:r>
              <a:rPr lang="fr-CA"/>
              <a:t>Ce qui fonctionne comme stratégie peut varier d’une personne à l’autre et selon le moment (p. ex., vous pouvez passer du temps avec un animal de compagnie à la maison mais pas à l’école). Il est donc important d’avoir quelques </a:t>
            </a:r>
            <a:r>
              <a:rPr lang="fr-CA" b="1"/>
              <a:t>options disponibles</a:t>
            </a:r>
            <a:r>
              <a:rPr lang="fr-CA"/>
              <a:t> et de les </a:t>
            </a:r>
            <a:r>
              <a:rPr lang="fr-CA" b="1"/>
              <a:t>mettre en pratique</a:t>
            </a:r>
            <a:r>
              <a:rPr lang="fr-CA"/>
              <a:t> </a:t>
            </a:r>
            <a:r>
              <a:rPr lang="fr-CA" b="1"/>
              <a:t>régulièrement</a:t>
            </a:r>
            <a:r>
              <a:rPr lang="fr-CA"/>
              <a:t>. </a:t>
            </a:r>
            <a:endParaRPr lang="en-CA"/>
          </a:p>
          <a:p>
            <a:endParaRPr lang="en-CA"/>
          </a:p>
          <a:p>
            <a:r>
              <a:rPr lang="fr-CA" b="1"/>
              <a:t>Invitez les élèves</a:t>
            </a:r>
            <a:r>
              <a:rPr lang="fr-CA"/>
              <a:t> à échanger des idées sur la façon dont ils pourraient pratiquer régulièrement des méthodes de gestion du stress et les </a:t>
            </a:r>
            <a:r>
              <a:rPr lang="fr-CA" b="1"/>
              <a:t>intégrer dans leur vie quotidienne</a:t>
            </a:r>
            <a:r>
              <a:rPr lang="fr-CA"/>
              <a:t>. Pourraient-ils mettre en pratique une stratégie à la même heure chaque jour, la mettre en pratique avec un ami, ou se fixer des rappels pour ne pas l’oublier? </a:t>
            </a:r>
            <a:r>
              <a:rPr lang="fr-CA" err="1"/>
              <a:t>On-t-ils</a:t>
            </a:r>
            <a:r>
              <a:rPr lang="fr-CA"/>
              <a:t> d’autres idées?</a:t>
            </a:r>
            <a:endParaRPr lang="en-CA"/>
          </a:p>
          <a:p>
            <a:endParaRPr lang="en-CA" b="1"/>
          </a:p>
        </p:txBody>
      </p:sp>
      <p:sp>
        <p:nvSpPr>
          <p:cNvPr id="4" name="Slide Number Placeholder 3"/>
          <p:cNvSpPr>
            <a:spLocks noGrp="1"/>
          </p:cNvSpPr>
          <p:nvPr>
            <p:ph type="sldNum" sz="quarter" idx="5"/>
          </p:nvPr>
        </p:nvSpPr>
        <p:spPr/>
        <p:txBody>
          <a:bodyPr/>
          <a:lstStyle/>
          <a:p>
            <a:fld id="{7A858907-BC26-6948-8DAE-D4B3EC709DA9}" type="slidenum">
              <a:rPr lang="en-US" smtClean="0"/>
              <a:t>16</a:t>
            </a:fld>
            <a:endParaRPr lang="en-US"/>
          </a:p>
        </p:txBody>
      </p:sp>
    </p:spTree>
    <p:extLst>
      <p:ext uri="{BB962C8B-B14F-4D97-AF65-F5344CB8AC3E}">
        <p14:creationId xmlns:p14="http://schemas.microsoft.com/office/powerpoint/2010/main" val="3717726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Deux options sont mises à votre disposition : l’</a:t>
            </a:r>
            <a:r>
              <a:rPr lang="fr-CA" b="1"/>
              <a:t>affiche </a:t>
            </a:r>
            <a:r>
              <a:rPr lang="fr-CA" b="1" i="1"/>
              <a:t>Respire tout simplement</a:t>
            </a:r>
            <a:r>
              <a:rPr lang="fr-CA"/>
              <a:t> et la </a:t>
            </a:r>
            <a:r>
              <a:rPr lang="fr-CA" b="1"/>
              <a:t>vidéo</a:t>
            </a:r>
            <a:r>
              <a:rPr lang="fr-CA"/>
              <a:t> </a:t>
            </a:r>
            <a:r>
              <a:rPr lang="fr-CA" b="1" i="1"/>
              <a:t>Respiration Circulaire</a:t>
            </a:r>
            <a:r>
              <a:rPr lang="fr-CA"/>
              <a:t>. Offrez aux élèves la possibilité de proposer d’autres transitions positives. Demandez aux élèves de dresser une </a:t>
            </a:r>
            <a:r>
              <a:rPr lang="fr-CA" b="1"/>
              <a:t>liste</a:t>
            </a:r>
            <a:r>
              <a:rPr lang="fr-CA"/>
              <a:t> de stratégies utiles de gestion du stress auxquelles ils pourront se référer et qu’ils pourront mettre en pratique tout au long de l’année scolaire. Les activités proposées par les élèves sont précieuses et intéressantes! Des activités simples, comme une promenade à l’extérieur, un petit jeu ou une chanson que les élèves apprécient, sont également d’excellentes options.</a:t>
            </a:r>
            <a:br>
              <a:rPr lang="fr-CA">
                <a:cs typeface="+mn-lt"/>
              </a:rPr>
            </a:br>
            <a:endParaRPr lang="fr-CA">
              <a:cs typeface="+mn-lt"/>
            </a:endParaRPr>
          </a:p>
          <a:p>
            <a:r>
              <a:rPr lang="fr-CA"/>
              <a:t>Enregistrement audio pour respire tout simplement: https://smho-smso.ca/wp-content/uploads/2021/10/respire-tout-simplement.mp3</a:t>
            </a:r>
          </a:p>
        </p:txBody>
      </p:sp>
      <p:sp>
        <p:nvSpPr>
          <p:cNvPr id="4" name="Slide Number Placeholder 3"/>
          <p:cNvSpPr>
            <a:spLocks noGrp="1"/>
          </p:cNvSpPr>
          <p:nvPr>
            <p:ph type="sldNum" sz="quarter" idx="5"/>
          </p:nvPr>
        </p:nvSpPr>
        <p:spPr/>
        <p:txBody>
          <a:bodyPr/>
          <a:lstStyle/>
          <a:p>
            <a:fld id="{7A858907-BC26-6948-8DAE-D4B3EC709DA9}" type="slidenum">
              <a:rPr lang="en-US" smtClean="0"/>
              <a:t>17</a:t>
            </a:fld>
            <a:endParaRPr lang="en-US"/>
          </a:p>
        </p:txBody>
      </p:sp>
    </p:spTree>
    <p:extLst>
      <p:ext uri="{BB962C8B-B14F-4D97-AF65-F5344CB8AC3E}">
        <p14:creationId xmlns:p14="http://schemas.microsoft.com/office/powerpoint/2010/main" val="1211619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noProof="0"/>
              <a:t>Cette question permet de découvrir les </a:t>
            </a:r>
            <a:r>
              <a:rPr lang="fr-CA" b="1" noProof="0"/>
              <a:t>intérêts</a:t>
            </a:r>
            <a:r>
              <a:rPr lang="fr-CA" noProof="0"/>
              <a:t> des élèves et de chercher des </a:t>
            </a:r>
            <a:r>
              <a:rPr lang="fr-CA" b="1" noProof="0"/>
              <a:t>occasions</a:t>
            </a:r>
            <a:r>
              <a:rPr lang="fr-CA" noProof="0"/>
              <a:t> de les intégrer dans des activités d’apprentissage et des routines au cours de la journée scolaire, dans la mesure du possible.</a:t>
            </a:r>
            <a:br>
              <a:rPr lang="fr-CA" noProof="0">
                <a:cs typeface="+mn-lt"/>
              </a:rPr>
            </a:br>
            <a:endParaRPr lang="fr-CA" noProof="0"/>
          </a:p>
          <a:p>
            <a:endParaRPr lang="fr-CA" noProof="0">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19</a:t>
            </a:fld>
            <a:endParaRPr lang="en-US"/>
          </a:p>
        </p:txBody>
      </p:sp>
    </p:spTree>
    <p:extLst>
      <p:ext uri="{BB962C8B-B14F-4D97-AF65-F5344CB8AC3E}">
        <p14:creationId xmlns:p14="http://schemas.microsoft.com/office/powerpoint/2010/main" val="2732627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a:t>Remarque :</a:t>
            </a:r>
            <a:r>
              <a:rPr lang="fr-CA"/>
              <a:t> Au cours de cette conversation, pensez aux élèves pour qui l’école peut s’avérer une expérience difficile et qui n’éprouvent peut-être pas autant de sentiments positifs. </a:t>
            </a:r>
            <a:endParaRPr lang="en-US" b="1"/>
          </a:p>
          <a:p>
            <a:endParaRPr lang="en-CA"/>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20</a:t>
            </a:fld>
            <a:endParaRPr lang="en-US"/>
          </a:p>
        </p:txBody>
      </p:sp>
    </p:spTree>
    <p:extLst>
      <p:ext uri="{BB962C8B-B14F-4D97-AF65-F5344CB8AC3E}">
        <p14:creationId xmlns:p14="http://schemas.microsoft.com/office/powerpoint/2010/main" val="3563998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b="1" noProof="0"/>
              <a:t>Remarque : Le personnel enseignant exerce souvent une certaine influence</a:t>
            </a:r>
            <a:r>
              <a:rPr lang="fr-CA" noProof="0"/>
              <a:t> sur les facteurs de stress des élèves. Des éléments tels que des routines prévisibles, signaler les transitions et des pauses pour bouger les aident à gérer le stress à l’école.</a:t>
            </a:r>
          </a:p>
        </p:txBody>
      </p:sp>
      <p:sp>
        <p:nvSpPr>
          <p:cNvPr id="4" name="Slide Number Placeholder 3"/>
          <p:cNvSpPr>
            <a:spLocks noGrp="1"/>
          </p:cNvSpPr>
          <p:nvPr>
            <p:ph type="sldNum" sz="quarter" idx="5"/>
          </p:nvPr>
        </p:nvSpPr>
        <p:spPr/>
        <p:txBody>
          <a:bodyPr/>
          <a:lstStyle/>
          <a:p>
            <a:fld id="{7A858907-BC26-6948-8DAE-D4B3EC709DA9}" type="slidenum">
              <a:rPr lang="en-US" smtClean="0"/>
              <a:t>21</a:t>
            </a:fld>
            <a:endParaRPr lang="en-US"/>
          </a:p>
        </p:txBody>
      </p:sp>
    </p:spTree>
    <p:extLst>
      <p:ext uri="{BB962C8B-B14F-4D97-AF65-F5344CB8AC3E}">
        <p14:creationId xmlns:p14="http://schemas.microsoft.com/office/powerpoint/2010/main" val="3351281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Les élèves aiment différentes choses à l’école et, de la même façon, ils peuvent ressentir du stress pour diverses raisons.</a:t>
            </a:r>
            <a:endParaRPr lang="en-CA"/>
          </a:p>
          <a:p>
            <a:endParaRPr lang="en-CA"/>
          </a:p>
          <a:p>
            <a:r>
              <a:rPr lang="fr-CA"/>
              <a:t>Certains sujets peuvent être délicats à aborder pour les élèves, tels que :</a:t>
            </a:r>
            <a:endParaRPr lang="en-CA"/>
          </a:p>
          <a:p>
            <a:pPr marL="171450" indent="-171450">
              <a:buFont typeface="Symbol"/>
              <a:buChar char="•"/>
            </a:pPr>
            <a:r>
              <a:rPr lang="fr-CA"/>
              <a:t>le racisme, la discrimination, l’intimidation, le sentiment de ne pas être à sa place, l’absence de représentation de leur identité;</a:t>
            </a:r>
            <a:endParaRPr lang="en-CA"/>
          </a:p>
          <a:p>
            <a:pPr marL="171450" indent="-171450">
              <a:buFont typeface="Symbol"/>
              <a:buChar char="•"/>
            </a:pPr>
            <a:r>
              <a:rPr lang="fr-CA"/>
              <a:t>le fait de ne pas se sentir à l’aise pendant </a:t>
            </a:r>
            <a:r>
              <a:rPr lang="fr-CA" b="1"/>
              <a:t>les moments non structurés</a:t>
            </a:r>
            <a:r>
              <a:rPr lang="fr-CA"/>
              <a:t>, comme la récréation et la pause-repas;</a:t>
            </a:r>
            <a:endParaRPr lang="en-CA"/>
          </a:p>
          <a:p>
            <a:pPr marL="171450" indent="-171450">
              <a:buFont typeface="Symbol"/>
              <a:buChar char="•"/>
            </a:pPr>
            <a:r>
              <a:rPr lang="fr-CA"/>
              <a:t>l’accès à des </a:t>
            </a:r>
            <a:r>
              <a:rPr lang="fr-CA" b="1"/>
              <a:t>aides à l’apprentissage</a:t>
            </a:r>
            <a:r>
              <a:rPr lang="fr-CA"/>
              <a:t> qui peuvent être visibles à d’autres élèves;</a:t>
            </a:r>
            <a:endParaRPr lang="en-CA"/>
          </a:p>
          <a:p>
            <a:pPr marL="171450" indent="-171450">
              <a:buFont typeface="Symbol"/>
              <a:buChar char="•"/>
            </a:pPr>
            <a:r>
              <a:rPr lang="fr-CA"/>
              <a:t>les difficultés liées aux </a:t>
            </a:r>
            <a:r>
              <a:rPr lang="fr-CA" b="1"/>
              <a:t>exigences sociales</a:t>
            </a:r>
            <a:r>
              <a:rPr lang="fr-CA"/>
              <a:t> à l’école (comme la présence constante d’autres personnes, le travail en groupe, la pression des pairs, les conflits);</a:t>
            </a:r>
            <a:endParaRPr lang="en-CA"/>
          </a:p>
          <a:p>
            <a:pPr marL="171450" indent="-171450">
              <a:buFont typeface="Symbol"/>
              <a:buChar char="•"/>
            </a:pPr>
            <a:r>
              <a:rPr lang="fr-CA"/>
              <a:t>le sentiment de </a:t>
            </a:r>
            <a:r>
              <a:rPr lang="fr-CA" b="1"/>
              <a:t>ne pas être à la hauteur</a:t>
            </a:r>
            <a:r>
              <a:rPr lang="fr-CA"/>
              <a:t> de ses pairs en ce qui concerne la charge de travail, les compétences ou l’apprentissage.</a:t>
            </a:r>
            <a:endParaRPr lang="en-CA"/>
          </a:p>
          <a:p>
            <a:endParaRPr lang="en-CA" b="1">
              <a:latin typeface="Aptos"/>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22</a:t>
            </a:fld>
            <a:endParaRPr lang="en-US"/>
          </a:p>
        </p:txBody>
      </p:sp>
    </p:spTree>
    <p:extLst>
      <p:ext uri="{BB962C8B-B14F-4D97-AF65-F5344CB8AC3E}">
        <p14:creationId xmlns:p14="http://schemas.microsoft.com/office/powerpoint/2010/main" val="3218528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b="1" noProof="0"/>
              <a:t>Remarque :</a:t>
            </a:r>
            <a:r>
              <a:rPr lang="fr-CA" noProof="0"/>
              <a:t> Certaines stratégies peuvent ne pas être évidentes, comme les pauses toilettes qui servent en réalité à gérer le stress. Les élèves ne font pas toujours ces liens, mais le personnel enseignant peut les aider à reconnaître ces types de stratégies et les encourager autant que possible. Le personnel enseignant peut également apporter son aide en </a:t>
            </a:r>
            <a:r>
              <a:rPr lang="fr-CA" b="1" noProof="0"/>
              <a:t>intégrant les pratiques de gestion du stress dans la journée scolaire</a:t>
            </a:r>
            <a:r>
              <a:rPr lang="fr-CA" noProof="0"/>
              <a:t>. Cette conversation est une excellente occasion d’en apprendre davantage sur ce que les élèves trouveraient le plus utile.</a:t>
            </a:r>
          </a:p>
        </p:txBody>
      </p:sp>
      <p:sp>
        <p:nvSpPr>
          <p:cNvPr id="4" name="Slide Number Placeholder 3"/>
          <p:cNvSpPr>
            <a:spLocks noGrp="1"/>
          </p:cNvSpPr>
          <p:nvPr>
            <p:ph type="sldNum" sz="quarter" idx="5"/>
          </p:nvPr>
        </p:nvSpPr>
        <p:spPr/>
        <p:txBody>
          <a:bodyPr/>
          <a:lstStyle/>
          <a:p>
            <a:fld id="{7A858907-BC26-6948-8DAE-D4B3EC709DA9}" type="slidenum">
              <a:rPr lang="en-US" smtClean="0"/>
              <a:t>23</a:t>
            </a:fld>
            <a:endParaRPr lang="en-US"/>
          </a:p>
        </p:txBody>
      </p:sp>
    </p:spTree>
    <p:extLst>
      <p:ext uri="{BB962C8B-B14F-4D97-AF65-F5344CB8AC3E}">
        <p14:creationId xmlns:p14="http://schemas.microsoft.com/office/powerpoint/2010/main" val="687974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À l’école, nous pouvons utiliser diverses stratégies pour gérer le stress : </a:t>
            </a:r>
            <a:endParaRPr lang="en-CA"/>
          </a:p>
          <a:p>
            <a:pPr marL="171450" indent="-171450">
              <a:buFont typeface="Symbol"/>
              <a:buChar char="•"/>
            </a:pPr>
            <a:r>
              <a:rPr lang="fr-CA"/>
              <a:t>les </a:t>
            </a:r>
            <a:r>
              <a:rPr lang="fr-CA" b="1"/>
              <a:t>personnes :</a:t>
            </a:r>
            <a:r>
              <a:rPr lang="fr-CA"/>
              <a:t> établir des liens avec les enseignants, le personnel du secrétariat, des camarades de classe, des amis;</a:t>
            </a:r>
            <a:endParaRPr lang="en-CA"/>
          </a:p>
          <a:p>
            <a:pPr marL="171450" indent="-171450">
              <a:buFont typeface="Symbol"/>
              <a:buChar char="•"/>
            </a:pPr>
            <a:r>
              <a:rPr lang="fr-CA"/>
              <a:t>les </a:t>
            </a:r>
            <a:r>
              <a:rPr lang="fr-CA" b="1"/>
              <a:t>lieux :</a:t>
            </a:r>
            <a:r>
              <a:rPr lang="fr-CA"/>
              <a:t> se rendre dans des endroits réconfortants comme un coin tranquille dans la cour, la bibliothèque ou le gymnase;</a:t>
            </a:r>
            <a:endParaRPr lang="en-CA"/>
          </a:p>
          <a:p>
            <a:pPr marL="171450" indent="-171450">
              <a:buFont typeface="Symbol"/>
              <a:buChar char="•"/>
            </a:pPr>
            <a:r>
              <a:rPr lang="fr-CA"/>
              <a:t>les </a:t>
            </a:r>
            <a:r>
              <a:rPr lang="fr-CA" b="1"/>
              <a:t>choses :</a:t>
            </a:r>
            <a:r>
              <a:rPr lang="fr-CA"/>
              <a:t> avoir des objets (p. ex., une croix, une photo, un bracelet d’amitié) ou utiliser des pratiques (p. ex., se détendre en respirant profondément ou avoir des pensées encourageantes comme « Je fais de mon mieux » ou « Il y a des gens qui m’aideront si j’en ai besoin ») qui nous soutiennent.</a:t>
            </a:r>
          </a:p>
          <a:p>
            <a:endParaRPr lang="en-CA"/>
          </a:p>
          <a:p>
            <a:r>
              <a:rPr lang="fr-CA" b="1"/>
              <a:t>Enseignante ou enseignant : </a:t>
            </a:r>
            <a:r>
              <a:rPr lang="fr-CA" i="1"/>
              <a:t>« Il peut être utile de connaître quelques stratégies de gestion du stress, ce qui nous permet d’être prêts pour affronter diverses situations, comme l’école, les vacances d’été, les conditions météorologiques, etc. »</a:t>
            </a:r>
            <a:endParaRPr lang="en-CA"/>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24</a:t>
            </a:fld>
            <a:endParaRPr lang="en-US"/>
          </a:p>
        </p:txBody>
      </p:sp>
    </p:spTree>
    <p:extLst>
      <p:ext uri="{BB962C8B-B14F-4D97-AF65-F5344CB8AC3E}">
        <p14:creationId xmlns:p14="http://schemas.microsoft.com/office/powerpoint/2010/main" val="723760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endParaRPr lang="fr-CA" noProof="0"/>
          </a:p>
          <a:p>
            <a:r>
              <a:rPr lang="fr-CA" b="1" noProof="0"/>
              <a:t>Remarque :</a:t>
            </a:r>
            <a:r>
              <a:rPr lang="fr-CA" noProof="0"/>
              <a:t> </a:t>
            </a:r>
            <a:r>
              <a:rPr lang="fr-CA" b="1" noProof="0"/>
              <a:t>Le personnel enseignant peut contribuer à prévenir</a:t>
            </a:r>
            <a:r>
              <a:rPr lang="fr-CA" noProof="0"/>
              <a:t> le stress associé aux examens et aux autres évaluations. Par exemple, il peut </a:t>
            </a:r>
            <a:r>
              <a:rPr lang="fr-CA" b="1" noProof="0"/>
              <a:t>intégrer la gestion du stress dans le processus d’évaluation</a:t>
            </a:r>
            <a:r>
              <a:rPr lang="fr-CA" noProof="0"/>
              <a:t>. Encourager les élèves à pratiquer une technique de relaxation avant un examen, valoriser l’apprentissage plutôt que les notes et encourager les élèves à ne pas se comparer aux autres sont autant de moyens pour les aider à gérer le stress des examens. Réfléchir aux pratiques d’évaluation et apporter de petits changements peut faire toute la différence pour les élèves. </a:t>
            </a:r>
          </a:p>
          <a:p>
            <a:endParaRPr lang="fr-CA" noProof="0"/>
          </a:p>
          <a:p>
            <a:br>
              <a:rPr lang="fr-CA" noProof="0">
                <a:cs typeface="+mn-lt"/>
              </a:rPr>
            </a:br>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25</a:t>
            </a:fld>
            <a:endParaRPr lang="en-US"/>
          </a:p>
        </p:txBody>
      </p:sp>
    </p:spTree>
    <p:extLst>
      <p:ext uri="{BB962C8B-B14F-4D97-AF65-F5344CB8AC3E}">
        <p14:creationId xmlns:p14="http://schemas.microsoft.com/office/powerpoint/2010/main" val="1956537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Voici différentes méthodes que les élèves peuvent utiliser pour gérer le stress des examens :</a:t>
            </a:r>
            <a:endParaRPr lang="en-CA"/>
          </a:p>
          <a:p>
            <a:pPr marL="171450" indent="-171450">
              <a:buFont typeface="Symbol"/>
              <a:buChar char="•"/>
            </a:pPr>
            <a:r>
              <a:rPr lang="fr-CA"/>
              <a:t>maintenir des </a:t>
            </a:r>
            <a:r>
              <a:rPr lang="fr-CA" b="1"/>
              <a:t>routines</a:t>
            </a:r>
            <a:r>
              <a:rPr lang="fr-CA"/>
              <a:t> et prendre soin d’eux (p. ex., dormir suffisamment, manger des aliments nutritifs lorsque c’est possible);</a:t>
            </a:r>
            <a:endParaRPr lang="en-CA"/>
          </a:p>
          <a:p>
            <a:pPr marL="171450" indent="-171450">
              <a:buFont typeface="Symbol"/>
              <a:buChar char="•"/>
            </a:pPr>
            <a:r>
              <a:rPr lang="fr-CA" b="1"/>
              <a:t>se préparer et étudier</a:t>
            </a:r>
            <a:r>
              <a:rPr lang="fr-CA"/>
              <a:t> (p. ex., étudier loin des distractions, si possible; rester à jour dans les travaux scolaires);</a:t>
            </a:r>
            <a:endParaRPr lang="en-CA"/>
          </a:p>
          <a:p>
            <a:pPr marL="171450" indent="-171450">
              <a:buFont typeface="Symbol"/>
              <a:buChar char="•"/>
            </a:pPr>
            <a:r>
              <a:rPr lang="fr-CA"/>
              <a:t>apprendre des</a:t>
            </a:r>
            <a:r>
              <a:rPr lang="fr-CA" b="1"/>
              <a:t> stratégies pour passer des examens</a:t>
            </a:r>
            <a:r>
              <a:rPr lang="fr-CA"/>
              <a:t> (p. ex., lire toutes les instructions avant de commencer, répondre d’abord aux questions faciles, vérifier le travail avant de le remettre, si le temps le permet);</a:t>
            </a:r>
            <a:endParaRPr lang="en-CA"/>
          </a:p>
          <a:p>
            <a:pPr marL="171450" indent="-171450">
              <a:buFont typeface="Symbol"/>
              <a:buChar char="•"/>
            </a:pPr>
            <a:r>
              <a:rPr lang="fr-CA"/>
              <a:t>se concentrer sur </a:t>
            </a:r>
            <a:r>
              <a:rPr lang="fr-CA" b="1"/>
              <a:t>le travail ou l’apprentissage</a:t>
            </a:r>
            <a:r>
              <a:rPr lang="fr-CA"/>
              <a:t> plutôt que sur leur note;</a:t>
            </a:r>
            <a:endParaRPr lang="en-CA"/>
          </a:p>
          <a:p>
            <a:pPr marL="171450" indent="-171450">
              <a:buFont typeface="Symbol"/>
              <a:buChar char="•"/>
            </a:pPr>
            <a:r>
              <a:rPr lang="fr-CA"/>
              <a:t>ne pas se comparer à d’autres personnes comme des amis, des camarades de classe ou des membres de leur famille;</a:t>
            </a:r>
            <a:endParaRPr lang="en-CA"/>
          </a:p>
          <a:p>
            <a:pPr marL="171450" indent="-171450">
              <a:buFont typeface="Symbol"/>
              <a:buChar char="•"/>
            </a:pPr>
            <a:r>
              <a:rPr lang="fr-CA"/>
              <a:t>apprendre et pratiquer des techniques de </a:t>
            </a:r>
            <a:r>
              <a:rPr lang="fr-CA" b="1"/>
              <a:t>relaxation</a:t>
            </a:r>
            <a:r>
              <a:rPr lang="fr-CA"/>
              <a:t> qu’ils peuvent utiliser pendant l’étude et les examens, comme respirer profondément, contracter et détendre leurs muscles, ou étirer leurs doigts et leurs mains (voir ci-dessous un exemple de contraction et de relaxation);</a:t>
            </a:r>
            <a:endParaRPr lang="en-CA"/>
          </a:p>
          <a:p>
            <a:pPr marL="171450" indent="-171450">
              <a:buFont typeface="Symbol"/>
              <a:buChar char="•"/>
            </a:pPr>
            <a:r>
              <a:rPr lang="fr-CA" b="1"/>
              <a:t>se visualiser</a:t>
            </a:r>
            <a:r>
              <a:rPr lang="fr-CA"/>
              <a:t> en train de réussir, </a:t>
            </a:r>
            <a:r>
              <a:rPr lang="fr-CA" b="1"/>
              <a:t>s’encourager</a:t>
            </a:r>
            <a:r>
              <a:rPr lang="fr-CA"/>
              <a:t> et </a:t>
            </a:r>
            <a:r>
              <a:rPr lang="fr-CA" b="1"/>
              <a:t>être bienveillants</a:t>
            </a:r>
            <a:r>
              <a:rPr lang="fr-CA"/>
              <a:t> envers eux-mêmes.</a:t>
            </a:r>
            <a:endParaRPr lang="en-CA"/>
          </a:p>
          <a:p>
            <a:endParaRPr lang="en-CA"/>
          </a:p>
          <a:p>
            <a:r>
              <a:rPr lang="fr-CA" b="1"/>
              <a:t>Enseignante ou enseignant : </a:t>
            </a:r>
            <a:r>
              <a:rPr lang="fr-CA" i="1"/>
              <a:t>« Les examens et les évaluations sont souvent source de stress pour de nombreux élèves. Heureusement, il existe plusieurs façons de réduire ce stress. N’oubliez pas qu’un examen n’est qu’une occasion parmi d’autres de montrer tout ce que vous avez appris. Il y en aura d’autres. »</a:t>
            </a:r>
            <a:endParaRPr lang="en-CA"/>
          </a:p>
          <a:p>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26</a:t>
            </a:fld>
            <a:endParaRPr lang="en-US"/>
          </a:p>
        </p:txBody>
      </p:sp>
    </p:spTree>
    <p:extLst>
      <p:ext uri="{BB962C8B-B14F-4D97-AF65-F5344CB8AC3E}">
        <p14:creationId xmlns:p14="http://schemas.microsoft.com/office/powerpoint/2010/main" val="34921467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b="1" noProof="0"/>
              <a:t>Remarque :</a:t>
            </a:r>
            <a:r>
              <a:rPr lang="fr-CA" noProof="0"/>
              <a:t> C’est une autre excellente occasion de parler des </a:t>
            </a:r>
            <a:r>
              <a:rPr lang="fr-CA" b="1" noProof="0"/>
              <a:t>transitions </a:t>
            </a:r>
            <a:r>
              <a:rPr lang="fr-CA" noProof="0"/>
              <a:t>(y compris le changement d’école, si cela est pertinent pour la classe). </a:t>
            </a:r>
            <a:br>
              <a:rPr lang="fr-CA" noProof="0">
                <a:cs typeface="+mn-lt"/>
              </a:rPr>
            </a:br>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27</a:t>
            </a:fld>
            <a:endParaRPr lang="en-US"/>
          </a:p>
        </p:txBody>
      </p:sp>
    </p:spTree>
    <p:extLst>
      <p:ext uri="{BB962C8B-B14F-4D97-AF65-F5344CB8AC3E}">
        <p14:creationId xmlns:p14="http://schemas.microsoft.com/office/powerpoint/2010/main" val="445046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a:t>Enseignante ou enseignant : </a:t>
            </a:r>
            <a:r>
              <a:rPr lang="fr-CA" i="1"/>
              <a:t>« Essayer quelque chose de nouveau peut être stressant, car il faut s’adapter et évoluer. Cela peut être difficile, même pour les adultes. Mais cela ne signifie pas que quelque chose cloche, que nous ne nous sentirons jamais mieux, ou qu’il faut arrêter d’essayer. Il existe des moyens pour nous aider. »</a:t>
            </a:r>
            <a:endParaRPr lang="en-CA"/>
          </a:p>
          <a:p>
            <a:endParaRPr lang="en-CA"/>
          </a:p>
          <a:p>
            <a:pPr marL="171450" indent="-171450">
              <a:buFont typeface="Symbol"/>
              <a:buChar char="•"/>
            </a:pPr>
            <a:r>
              <a:rPr lang="fr-CA" b="1"/>
              <a:t>Être bienveillant</a:t>
            </a:r>
            <a:r>
              <a:rPr lang="fr-CA"/>
              <a:t> : au lieu de nous critiquer, nous pouvons nous dire que nos émotions sont liées au fait que l’expérience est nouvelle et que nous sommes en train de nous adapter et d’évoluer. C’est une bonne chose! Ce que nous nous disons à nous-même s’appelle le </a:t>
            </a:r>
            <a:r>
              <a:rPr lang="fr-CA" b="1"/>
              <a:t>dialogue interne</a:t>
            </a:r>
            <a:r>
              <a:rPr lang="fr-CA"/>
              <a:t>. Il peut influencer fortement nos émotions et nos actions. C’est aussi important que la façon dont nous parlons aux autres. </a:t>
            </a:r>
          </a:p>
          <a:p>
            <a:pPr marL="171450" indent="-171450">
              <a:buFont typeface="Symbol"/>
              <a:buChar char="•"/>
            </a:pPr>
            <a:r>
              <a:rPr lang="fr-CA" b="1"/>
              <a:t>Être patient :</a:t>
            </a:r>
            <a:r>
              <a:rPr lang="fr-CA"/>
              <a:t> il est normal que nous ayons besoin de temps pour apprendre ou essayer de nouvelles choses.</a:t>
            </a:r>
          </a:p>
          <a:p>
            <a:pPr marL="171450" indent="-171450">
              <a:buFont typeface="Symbol"/>
              <a:buChar char="•"/>
            </a:pPr>
            <a:r>
              <a:rPr lang="fr-CA" b="1"/>
              <a:t>Pratiquer </a:t>
            </a:r>
            <a:r>
              <a:rPr lang="fr-CA"/>
              <a:t>: souvent, les choses deviennent plus faciles à mesure que nous les essayons. Et si nous nous donnons l’occasion de nous habituer à une situation, elle ne semblera plus aussi nouvelle! Il existe de nombreuses façons de pratiquer. Par exemple, nous pouvons essayer avec un ami, nous enregistrer en vidéo ou demander à un parent ou à un tuteur de nous aider à pratiquer.</a:t>
            </a:r>
          </a:p>
          <a:p>
            <a:pPr marL="171450" indent="-171450">
              <a:buFont typeface="Symbol"/>
              <a:buChar char="•"/>
            </a:pPr>
            <a:r>
              <a:rPr lang="fr-CA" b="1"/>
              <a:t>Demander de l’aide si nous en avons besoin!</a:t>
            </a:r>
            <a:endParaRPr lang="fr-CA"/>
          </a:p>
          <a:p>
            <a:endParaRPr lang="en-CA"/>
          </a:p>
          <a:p>
            <a:r>
              <a:rPr lang="fr-CA"/>
              <a:t>Si ces idées ne semblent pas aider, les élèves peuvent </a:t>
            </a:r>
            <a:r>
              <a:rPr lang="fr-CA" b="1"/>
              <a:t>se tourner</a:t>
            </a:r>
            <a:r>
              <a:rPr lang="fr-CA"/>
              <a:t> vers quelqu’un d’autre. Parfois, d’autres personnes ont des conseils utiles à transmettre. Elles peuvent nous aider à envisager d’autres options ou simplement nous écouter. Échanger avec les autres peut être très utile pour gérer le stress.</a:t>
            </a:r>
          </a:p>
          <a:p>
            <a:endParaRPr lang="en-CA" b="1"/>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28</a:t>
            </a:fld>
            <a:endParaRPr lang="en-US"/>
          </a:p>
        </p:txBody>
      </p:sp>
    </p:spTree>
    <p:extLst>
      <p:ext uri="{BB962C8B-B14F-4D97-AF65-F5344CB8AC3E}">
        <p14:creationId xmlns:p14="http://schemas.microsoft.com/office/powerpoint/2010/main" val="3837642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Utilisez la </a:t>
            </a:r>
            <a:r>
              <a:rPr lang="fr-CA" b="1"/>
              <a:t>vidéo </a:t>
            </a:r>
            <a:r>
              <a:rPr lang="fr-CA" b="1" i="1"/>
              <a:t>Contracter et détendre</a:t>
            </a:r>
            <a:r>
              <a:rPr lang="fr-CA"/>
              <a:t> ou l’</a:t>
            </a:r>
            <a:r>
              <a:rPr lang="fr-CA" b="1"/>
              <a:t>affiche </a:t>
            </a:r>
            <a:r>
              <a:rPr lang="fr-CA" b="1" i="1"/>
              <a:t>Tension et détente</a:t>
            </a:r>
            <a:r>
              <a:rPr lang="fr-CA"/>
              <a:t> fournies, ou offrez aux élèves la possibilité de proposer des idées pour d’autres options de transition positive. Des activités simples comme des pauses pour bouger ou pratiquer la respiration profonde sont tout aussi précieuses que les stratégies présentées sur cette diapositive.</a:t>
            </a:r>
          </a:p>
          <a:p>
            <a:endParaRPr lang="fr-CA"/>
          </a:p>
          <a:p>
            <a:r>
              <a:rPr lang="fr-CA"/>
              <a:t>Enregistrement audio pour Tension et détente: https://</a:t>
            </a:r>
            <a:r>
              <a:rPr lang="fr-CA" err="1"/>
              <a:t>smho-smso.ca</a:t>
            </a:r>
            <a:r>
              <a:rPr lang="fr-CA"/>
              <a:t>/</a:t>
            </a:r>
            <a:r>
              <a:rPr lang="fr-CA" err="1"/>
              <a:t>wp</a:t>
            </a:r>
            <a:r>
              <a:rPr lang="fr-CA"/>
              <a:t>-content/</a:t>
            </a:r>
            <a:r>
              <a:rPr lang="fr-CA" err="1"/>
              <a:t>uploads</a:t>
            </a:r>
            <a:r>
              <a:rPr lang="fr-CA"/>
              <a:t>/2021/10/tense-and-relax.mp3 </a:t>
            </a:r>
          </a:p>
          <a:p>
            <a:endParaRPr lang="fr-CA"/>
          </a:p>
          <a:p>
            <a:r>
              <a:rPr lang="fr-CA"/>
              <a:t>Affiches sur l’apprentissage </a:t>
            </a:r>
            <a:r>
              <a:rPr lang="fr-CA" err="1"/>
              <a:t>socioémotionnel</a:t>
            </a:r>
            <a:r>
              <a:rPr lang="fr-CA"/>
              <a:t> : https://</a:t>
            </a:r>
            <a:r>
              <a:rPr lang="fr-CA" err="1"/>
              <a:t>smho-smso.ca</a:t>
            </a:r>
            <a:r>
              <a:rPr lang="fr-CA"/>
              <a:t>/online-</a:t>
            </a:r>
            <a:r>
              <a:rPr lang="fr-CA" err="1"/>
              <a:t>resources</a:t>
            </a:r>
            <a:r>
              <a:rPr lang="fr-CA"/>
              <a:t>/affiches-sur-lase-pour-les-</a:t>
            </a:r>
            <a:r>
              <a:rPr lang="fr-CA" err="1"/>
              <a:t>ecoles</a:t>
            </a:r>
            <a:r>
              <a:rPr lang="fr-CA"/>
              <a:t>-</a:t>
            </a:r>
            <a:r>
              <a:rPr lang="fr-CA" err="1"/>
              <a:t>elementaires</a:t>
            </a:r>
            <a:r>
              <a:rPr lang="fr-CA"/>
              <a:t>/</a:t>
            </a:r>
          </a:p>
        </p:txBody>
      </p:sp>
      <p:sp>
        <p:nvSpPr>
          <p:cNvPr id="4" name="Slide Number Placeholder 3"/>
          <p:cNvSpPr>
            <a:spLocks noGrp="1"/>
          </p:cNvSpPr>
          <p:nvPr>
            <p:ph type="sldNum" sz="quarter" idx="5"/>
          </p:nvPr>
        </p:nvSpPr>
        <p:spPr/>
        <p:txBody>
          <a:bodyPr/>
          <a:lstStyle/>
          <a:p>
            <a:fld id="{7A858907-BC26-6948-8DAE-D4B3EC709DA9}" type="slidenum">
              <a:rPr lang="en-US" smtClean="0"/>
              <a:t>29</a:t>
            </a:fld>
            <a:endParaRPr lang="en-US"/>
          </a:p>
        </p:txBody>
      </p:sp>
    </p:spTree>
    <p:extLst>
      <p:ext uri="{BB962C8B-B14F-4D97-AF65-F5344CB8AC3E}">
        <p14:creationId xmlns:p14="http://schemas.microsoft.com/office/powerpoint/2010/main" val="83733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endParaRPr lang="fr-CA" noProof="0">
              <a:cs typeface="+mn-lt"/>
            </a:endParaRPr>
          </a:p>
          <a:p>
            <a:r>
              <a:rPr lang="fr-CA" b="1" noProof="0"/>
              <a:t>Remarque :</a:t>
            </a:r>
            <a:r>
              <a:rPr lang="fr-CA" noProof="0"/>
              <a:t> Reconnaissez l’unicité de chaque élève et créez un espace pour valider leurs perspectives et leurs expériences individuelles Soulignez le fait que les pratiques de recherche d’aide peuvent différer en fonction des cultures. </a:t>
            </a:r>
          </a:p>
        </p:txBody>
      </p:sp>
      <p:sp>
        <p:nvSpPr>
          <p:cNvPr id="4" name="Slide Number Placeholder 3"/>
          <p:cNvSpPr>
            <a:spLocks noGrp="1"/>
          </p:cNvSpPr>
          <p:nvPr>
            <p:ph type="sldNum" sz="quarter" idx="5"/>
          </p:nvPr>
        </p:nvSpPr>
        <p:spPr/>
        <p:txBody>
          <a:bodyPr/>
          <a:lstStyle/>
          <a:p>
            <a:fld id="{7A858907-BC26-6948-8DAE-D4B3EC709DA9}" type="slidenum">
              <a:rPr lang="en-US" smtClean="0"/>
              <a:t>31</a:t>
            </a:fld>
            <a:endParaRPr lang="en-US"/>
          </a:p>
        </p:txBody>
      </p:sp>
    </p:spTree>
    <p:extLst>
      <p:ext uri="{BB962C8B-B14F-4D97-AF65-F5344CB8AC3E}">
        <p14:creationId xmlns:p14="http://schemas.microsoft.com/office/powerpoint/2010/main" val="449226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Lorsque les élèves ont besoin d’aide, ils peuvent essayer différentes stratégies :</a:t>
            </a:r>
            <a:endParaRPr lang="en-US"/>
          </a:p>
          <a:p>
            <a:pPr marL="171450" indent="-171450">
              <a:buFont typeface="Symbol"/>
              <a:buChar char="•"/>
            </a:pPr>
            <a:r>
              <a:rPr lang="fr-CA"/>
              <a:t>discuter et nouer des liens avec les autres;</a:t>
            </a:r>
            <a:endParaRPr lang="en-US"/>
          </a:p>
          <a:p>
            <a:pPr marL="171450" indent="-171450">
              <a:buFont typeface="Symbol"/>
              <a:buChar char="•"/>
            </a:pPr>
            <a:r>
              <a:rPr lang="fr-CA"/>
              <a:t>observer comment les autres gèrent une situation similaire;</a:t>
            </a:r>
            <a:endParaRPr lang="en-US"/>
          </a:p>
          <a:p>
            <a:pPr marL="171450" indent="-171450">
              <a:buFont typeface="Symbol"/>
              <a:buChar char="•"/>
            </a:pPr>
            <a:r>
              <a:rPr lang="fr-CA"/>
              <a:t>lire sur le sujet pour lequel ils ont besoin d’aide;</a:t>
            </a:r>
            <a:endParaRPr lang="en-US"/>
          </a:p>
          <a:p>
            <a:pPr marL="171450" indent="-171450">
              <a:buFont typeface="Symbol"/>
              <a:buChar char="•"/>
            </a:pPr>
            <a:r>
              <a:rPr lang="fr-CA"/>
              <a:t>chercher des informations en ligne;</a:t>
            </a:r>
            <a:endParaRPr lang="en-US"/>
          </a:p>
          <a:p>
            <a:pPr marL="171450" indent="-171450">
              <a:buFont typeface="Symbol"/>
              <a:buChar char="•"/>
            </a:pPr>
            <a:r>
              <a:rPr lang="fr-CA"/>
              <a:t>continuer à essayer de gérer la situation par eux-mêmes;</a:t>
            </a:r>
            <a:endParaRPr lang="en-US"/>
          </a:p>
          <a:p>
            <a:pPr marL="171450" indent="-171450">
              <a:buFont typeface="Symbol"/>
              <a:buChar char="•"/>
            </a:pPr>
            <a:r>
              <a:rPr lang="fr-CA"/>
              <a:t>ressentir de la frustration ou une autre émotion; </a:t>
            </a:r>
            <a:endParaRPr lang="en-US"/>
          </a:p>
          <a:p>
            <a:pPr marL="171450" indent="-171450">
              <a:buFont typeface="Symbol"/>
              <a:buChar char="•"/>
            </a:pPr>
            <a:r>
              <a:rPr lang="fr-CA"/>
              <a:t>essayer d’éviter ou de fuir ce pour quoi ils ont besoin d’aide;</a:t>
            </a:r>
            <a:endParaRPr lang="en-US"/>
          </a:p>
          <a:p>
            <a:pPr marL="171450" indent="-171450">
              <a:buFont typeface="Symbol"/>
              <a:buChar char="•"/>
            </a:pPr>
            <a:r>
              <a:rPr lang="fr-CA"/>
              <a:t>abandonner;</a:t>
            </a:r>
            <a:endParaRPr lang="en-US"/>
          </a:p>
          <a:p>
            <a:pPr marL="171450" indent="-171450">
              <a:buFont typeface="Symbol"/>
              <a:buChar char="•"/>
            </a:pPr>
            <a:r>
              <a:rPr lang="fr-CA"/>
              <a:t>ne rien faire;</a:t>
            </a:r>
            <a:endParaRPr lang="en-US"/>
          </a:p>
          <a:p>
            <a:pPr marL="171450" indent="-171450">
              <a:buFont typeface="Symbol"/>
              <a:buChar char="•"/>
            </a:pPr>
            <a:r>
              <a:rPr lang="fr-CA"/>
              <a:t>d’autres idées?</a:t>
            </a:r>
            <a:endParaRPr lang="en-US"/>
          </a:p>
          <a:p>
            <a:endParaRPr lang="en-US"/>
          </a:p>
          <a:p>
            <a:r>
              <a:rPr lang="fr-CA" b="1"/>
              <a:t>Enseignante ou enseignant : </a:t>
            </a:r>
            <a:r>
              <a:rPr lang="fr-CA" i="1"/>
              <a:t>« Demander de l’aide est tout à fait normal. Tout le monde a besoin d’aide à un moment ou à un autre!</a:t>
            </a:r>
            <a:endParaRPr lang="en-US"/>
          </a:p>
          <a:p>
            <a:r>
              <a:rPr lang="fr-CA" i="1"/>
              <a:t>Si vous avez fait de votre mieux et que vous êtes toujours dans l’impasse, demandez de l’aide à quelqu’un. Demander de l’aide est une compétence importante que nous devons tous acquérir et constitue un excellent moyen de gérer le stress. »</a:t>
            </a:r>
            <a:endParaRPr lang="en-US"/>
          </a:p>
          <a:p>
            <a:pPr>
              <a:buFont typeface="Symbol"/>
            </a:pPr>
            <a:endParaRPr lang="en-US"/>
          </a:p>
          <a:p>
            <a:endParaRPr lang="en-CA" b="1"/>
          </a:p>
        </p:txBody>
      </p:sp>
      <p:sp>
        <p:nvSpPr>
          <p:cNvPr id="4" name="Slide Number Placeholder 3"/>
          <p:cNvSpPr>
            <a:spLocks noGrp="1"/>
          </p:cNvSpPr>
          <p:nvPr>
            <p:ph type="sldNum" sz="quarter" idx="5"/>
          </p:nvPr>
        </p:nvSpPr>
        <p:spPr/>
        <p:txBody>
          <a:bodyPr/>
          <a:lstStyle/>
          <a:p>
            <a:fld id="{7A858907-BC26-6948-8DAE-D4B3EC709DA9}" type="slidenum">
              <a:rPr lang="en-US" smtClean="0"/>
              <a:t>32</a:t>
            </a:fld>
            <a:endParaRPr lang="en-US"/>
          </a:p>
        </p:txBody>
      </p:sp>
    </p:spTree>
    <p:extLst>
      <p:ext uri="{BB962C8B-B14F-4D97-AF65-F5344CB8AC3E}">
        <p14:creationId xmlns:p14="http://schemas.microsoft.com/office/powerpoint/2010/main" val="2748597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t>Prévoyez un temps de réflexion et de partage avant de passer à la diapositive de suivi.</a:t>
            </a:r>
          </a:p>
          <a:p>
            <a:br>
              <a:rPr lang="fr-FR" noProof="0">
                <a:cs typeface="+mn-lt"/>
              </a:rPr>
            </a:br>
            <a:endParaRPr lang="fr-FR" noProof="0"/>
          </a:p>
        </p:txBody>
      </p:sp>
      <p:sp>
        <p:nvSpPr>
          <p:cNvPr id="4" name="Slide Number Placeholder 3"/>
          <p:cNvSpPr>
            <a:spLocks noGrp="1"/>
          </p:cNvSpPr>
          <p:nvPr>
            <p:ph type="sldNum" sz="quarter" idx="5"/>
          </p:nvPr>
        </p:nvSpPr>
        <p:spPr/>
        <p:txBody>
          <a:bodyPr/>
          <a:lstStyle/>
          <a:p>
            <a:fld id="{7A858907-BC26-6948-8DAE-D4B3EC709DA9}" type="slidenum">
              <a:rPr lang="en-US" smtClean="0"/>
              <a:t>33</a:t>
            </a:fld>
            <a:endParaRPr lang="en-US"/>
          </a:p>
        </p:txBody>
      </p:sp>
    </p:spTree>
    <p:extLst>
      <p:ext uri="{BB962C8B-B14F-4D97-AF65-F5344CB8AC3E}">
        <p14:creationId xmlns:p14="http://schemas.microsoft.com/office/powerpoint/2010/main" val="4058041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1" noProof="0"/>
              <a:t>Enseignante ou enseignant : </a:t>
            </a:r>
            <a:r>
              <a:rPr lang="fr-CA" noProof="0"/>
              <a:t>« </a:t>
            </a:r>
            <a:r>
              <a:rPr lang="fr-CA" i="1" noProof="0"/>
              <a:t>La vie, c'est comme des montagnes russes : il y a des hauts et des bas. Parfois, on se sent un peu dépassé et le stress prend le dessus. C’est normal ! Nous connaissons certaines stratégies qui peuvent généralement nous aider à nous sentir mieux. Mais parfois, le stress peut commencer à affecter notre santé mentale. Dans ces moments-là, il est important de demander de l’aide. » </a:t>
            </a:r>
          </a:p>
          <a:p>
            <a:r>
              <a:rPr lang="fr-CA" noProof="0"/>
              <a:t> </a:t>
            </a:r>
          </a:p>
          <a:p>
            <a:r>
              <a:rPr lang="fr-CA" noProof="0"/>
              <a:t>Invitez les élèves à réfléchir aux questions suivantes : </a:t>
            </a:r>
          </a:p>
          <a:p>
            <a:pPr marL="171450" indent="-171450">
              <a:buFont typeface="Arial"/>
              <a:buChar char="•"/>
            </a:pPr>
            <a:r>
              <a:rPr lang="fr-CA" noProof="0"/>
              <a:t>Quelles stratégies ai-je essayé ? </a:t>
            </a:r>
          </a:p>
          <a:p>
            <a:pPr marL="171450" indent="-171450">
              <a:buFont typeface="Arial"/>
              <a:buChar char="•"/>
            </a:pPr>
            <a:r>
              <a:rPr lang="fr-CA" noProof="0"/>
              <a:t>Ai-je d’autres idées ? Puis-je essayer une autre stratégie ? </a:t>
            </a:r>
          </a:p>
          <a:p>
            <a:pPr marL="171450" indent="-171450">
              <a:buFont typeface="Arial"/>
              <a:buChar char="•"/>
            </a:pPr>
            <a:r>
              <a:rPr lang="fr-CA" noProof="0"/>
              <a:t> Ce stress est-il utile? Ai-je des moyens de le gérer même si la situation peut être difficile ? Ou ai-je besoin d’aide ? </a:t>
            </a:r>
          </a:p>
          <a:p>
            <a:r>
              <a:rPr lang="fr-CA" noProof="0"/>
              <a:t> </a:t>
            </a:r>
          </a:p>
          <a:p>
            <a:r>
              <a:rPr lang="fr-CA" noProof="0"/>
              <a:t>Si les élèves se sentent incapables de gérer la situation (ou si la source du stress est une source qu’ils ne doivent pas gérer seuls), encouragez-les à en </a:t>
            </a:r>
            <a:r>
              <a:rPr lang="fr-CA" b="1" noProof="0"/>
              <a:t>discuter avec quelqu’un</a:t>
            </a:r>
            <a:r>
              <a:rPr lang="fr-CA" noProof="0"/>
              <a:t>. Rassurez-les en leur expliquant que le fait de raconter leurs problèmes peut les aider à : </a:t>
            </a:r>
          </a:p>
          <a:p>
            <a:pPr marL="171450" indent="-171450">
              <a:buFont typeface="Arial"/>
              <a:buChar char="•"/>
            </a:pPr>
            <a:r>
              <a:rPr lang="fr-CA" noProof="0"/>
              <a:t>réfléchir à la situation; </a:t>
            </a:r>
          </a:p>
          <a:p>
            <a:pPr marL="171450" indent="-171450">
              <a:buFont typeface="Arial"/>
              <a:buChar char="•"/>
            </a:pPr>
            <a:r>
              <a:rPr lang="fr-CA" noProof="0"/>
              <a:t>découvrir de nouvelles idées et perspectives; </a:t>
            </a:r>
          </a:p>
          <a:p>
            <a:pPr marL="171450" indent="-171450">
              <a:buFont typeface="Arial"/>
              <a:buChar char="•"/>
            </a:pPr>
            <a:r>
              <a:rPr lang="fr-CA" noProof="0"/>
              <a:t>se sentir entendus et compris;  </a:t>
            </a:r>
          </a:p>
          <a:p>
            <a:pPr marL="171450" indent="-171450">
              <a:buFont typeface="Arial"/>
              <a:buChar char="•"/>
            </a:pPr>
            <a:r>
              <a:rPr lang="fr-CA" noProof="0"/>
              <a:t>se sentir soutenus et moins seuls. </a:t>
            </a:r>
          </a:p>
          <a:p>
            <a:pPr marL="171450" indent="-171450">
              <a:buFont typeface="Arial"/>
              <a:buChar char="•"/>
            </a:pPr>
            <a:r>
              <a:rPr lang="fr-CA" noProof="0"/>
              <a:t>Exprimer ses problèmes peut également aider à empêcher que le stress n’augmente.  </a:t>
            </a:r>
          </a:p>
          <a:p>
            <a:endParaRPr lang="fr-CA" noProof="0"/>
          </a:p>
          <a:p>
            <a:r>
              <a:rPr lang="fr-CA" noProof="0"/>
              <a:t>Si le sentiment des élèves </a:t>
            </a:r>
            <a:r>
              <a:rPr lang="fr-CA" b="1" noProof="0"/>
              <a:t>ne disparaît pas et entrave leur vie</a:t>
            </a:r>
            <a:r>
              <a:rPr lang="fr-CA" noProof="0"/>
              <a:t>, il est important de demander de l’aide et de le faire aussi souvent que nécessaire. </a:t>
            </a:r>
          </a:p>
          <a:p>
            <a:endParaRPr lang="fr-CA" noProof="0">
              <a:latin typeface="Aptos" panose="02110004020202020204"/>
              <a:ea typeface="Calibri"/>
              <a:cs typeface="Calibri"/>
            </a:endParaRPr>
          </a:p>
          <a:p>
            <a:r>
              <a:rPr lang="fr-CA" b="1" noProof="0"/>
              <a:t>Enseignante ou enseignant : </a:t>
            </a:r>
            <a:r>
              <a:rPr lang="fr-CA" i="1" noProof="0"/>
              <a:t>« Il est important de demander l’aide d’adultes de confiance et bienveillants lorsque nous faisons face à du stress lié à l’intimidation ou au racisme. Il ne nous appartient pas de nous habituer à ce genre de stress ou de le gérer par nous-mêmes. »</a:t>
            </a:r>
            <a:r>
              <a:rPr lang="fr-CA" noProof="0"/>
              <a:t>  </a:t>
            </a:r>
          </a:p>
          <a:p>
            <a:endParaRPr lang="fr-CA" noProof="0"/>
          </a:p>
          <a:p>
            <a:r>
              <a:rPr lang="fr-CA" b="1" noProof="0"/>
              <a:t>Remarque :</a:t>
            </a:r>
            <a:r>
              <a:rPr lang="fr-CA" noProof="0"/>
              <a:t> Bien qu’il soit important de transmettre aux élèves des informations sur la recherche d’aide, il faut également veiller à ce que les </a:t>
            </a:r>
            <a:r>
              <a:rPr lang="fr-CA" b="1" noProof="0"/>
              <a:t>adultes bienveillants</a:t>
            </a:r>
            <a:r>
              <a:rPr lang="fr-CA" noProof="0"/>
              <a:t> jouent un </a:t>
            </a:r>
            <a:r>
              <a:rPr lang="fr-CA" b="1" noProof="0"/>
              <a:t>rôle central dans le processus</a:t>
            </a:r>
            <a:r>
              <a:rPr lang="fr-CA" noProof="0"/>
              <a:t>. Soutenez les élèves en surveillant activement leur bien-être et en intervenant si vous avez des inquiétudes.</a:t>
            </a:r>
          </a:p>
          <a:p>
            <a:endParaRPr lang="fr-CA" noProof="0">
              <a:latin typeface="Aptos"/>
              <a:ea typeface="Calibri"/>
              <a:cs typeface="Calibri"/>
            </a:endParaRPr>
          </a:p>
          <a:p>
            <a:endParaRPr lang="fr-CA" noProof="0">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34</a:t>
            </a:fld>
            <a:endParaRPr lang="en-US"/>
          </a:p>
        </p:txBody>
      </p:sp>
    </p:spTree>
    <p:extLst>
      <p:ext uri="{BB962C8B-B14F-4D97-AF65-F5344CB8AC3E}">
        <p14:creationId xmlns:p14="http://schemas.microsoft.com/office/powerpoint/2010/main" val="2380043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b="1" noProof="0"/>
              <a:t>Remarque :</a:t>
            </a:r>
            <a:r>
              <a:rPr lang="fr-CA" noProof="0"/>
              <a:t> Les élèves peuvent parfois sentir qu’ils doivent gérer leurs problèmes seuls ou ils hésitent à demander de l’aide, craignant de déranger les autres qui ont déjà leurs propres soucis. La stigmatisation associée à la demande d’aide peut également empêcher certains de chercher du soutien. C’est pourquoi il est important d’</a:t>
            </a:r>
            <a:r>
              <a:rPr lang="fr-CA" b="1" noProof="0"/>
              <a:t>encourager la recherche d’aide</a:t>
            </a:r>
            <a:r>
              <a:rPr lang="fr-CA" noProof="0"/>
              <a:t> et de </a:t>
            </a:r>
            <a:r>
              <a:rPr lang="fr-CA" b="1" noProof="0"/>
              <a:t>faire connaître aux élèves les soutiens qui leur sont offerts</a:t>
            </a:r>
            <a:r>
              <a:rPr lang="fr-CA" noProof="0"/>
              <a:t>.</a:t>
            </a:r>
            <a:br>
              <a:rPr lang="fr-CA" noProof="0">
                <a:cs typeface="+mn-lt"/>
              </a:rPr>
            </a:br>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35</a:t>
            </a:fld>
            <a:endParaRPr lang="en-US"/>
          </a:p>
        </p:txBody>
      </p:sp>
    </p:spTree>
    <p:extLst>
      <p:ext uri="{BB962C8B-B14F-4D97-AF65-F5344CB8AC3E}">
        <p14:creationId xmlns:p14="http://schemas.microsoft.com/office/powerpoint/2010/main" val="2938952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Les élèves peuvent se tourner vers : </a:t>
            </a:r>
          </a:p>
          <a:p>
            <a:pPr marL="171450" indent="-171450">
              <a:buFont typeface="Arial"/>
              <a:buChar char="•"/>
            </a:pPr>
            <a:r>
              <a:rPr lang="fr-CA" noProof="0"/>
              <a:t> un membre de leur famille; </a:t>
            </a:r>
          </a:p>
          <a:p>
            <a:pPr marL="171450" indent="-171450">
              <a:buFont typeface="Arial"/>
              <a:buChar char="•"/>
            </a:pPr>
            <a:r>
              <a:rPr lang="fr-CA" noProof="0"/>
              <a:t> une amie ou un ami; </a:t>
            </a:r>
          </a:p>
          <a:p>
            <a:pPr marL="171450" indent="-171450">
              <a:buFont typeface="Arial"/>
              <a:buChar char="•"/>
            </a:pPr>
            <a:r>
              <a:rPr lang="fr-CA" noProof="0"/>
              <a:t> un leader spirituel, une aînée ou un aîné; </a:t>
            </a:r>
          </a:p>
          <a:p>
            <a:pPr marL="171450" indent="-171450">
              <a:buFont typeface="Arial"/>
              <a:buChar char="•"/>
            </a:pPr>
            <a:r>
              <a:rPr lang="fr-CA" noProof="0"/>
              <a:t> une enseignante, un enseignant ou un autre membre du personnel bienveillant de leur école;  </a:t>
            </a:r>
          </a:p>
          <a:p>
            <a:pPr marL="171450" indent="-171450">
              <a:buFont typeface="Arial"/>
              <a:buChar char="•"/>
            </a:pPr>
            <a:r>
              <a:rPr lang="fr-CA" noProof="0"/>
              <a:t> une ou un médecin; une infirmière ou un infirmier; </a:t>
            </a:r>
          </a:p>
          <a:p>
            <a:pPr marL="171450" indent="-171450">
              <a:buFont typeface="Arial"/>
              <a:buChar char="•"/>
            </a:pPr>
            <a:r>
              <a:rPr lang="fr-CA" noProof="0"/>
              <a:t> un entraîneur, une entraîneuse ou un leader de club. </a:t>
            </a:r>
          </a:p>
          <a:p>
            <a:r>
              <a:rPr lang="fr-CA" noProof="0"/>
              <a:t> </a:t>
            </a:r>
          </a:p>
          <a:p>
            <a:r>
              <a:rPr lang="fr-CA" noProof="0"/>
              <a:t>Si les élèves ne savent pas à qui se confier, ils peuvent communiquer avec Jeunesse, J’écoute au 1 800 6686868 ou texter PARLER au 686868. Ce service est gratuit et disponible 24 h sur 24. </a:t>
            </a:r>
          </a:p>
          <a:p>
            <a:r>
              <a:rPr lang="fr-CA" noProof="0"/>
              <a:t>Si les élèves ne savent pas s’ils ont besoin d’aide, ils peuvent également parler à un adulte bienveillant ou appeler ou envoyer un message texte à Jeunesse, J’écoute pour voir s’il serait bon d’obtenir de l’aide. </a:t>
            </a:r>
          </a:p>
          <a:p>
            <a:endParaRPr lang="fr-CA" noProof="0"/>
          </a:p>
          <a:p>
            <a:r>
              <a:rPr lang="fr-CA" noProof="0"/>
              <a:t>En cas d’urgence (si une personne risque de se blesser ou si un danger est imminent), les élèves doivent agir immédiatement. Ils peuvent : </a:t>
            </a:r>
          </a:p>
          <a:p>
            <a:pPr marL="171450" indent="-171450">
              <a:buFont typeface="Arial"/>
              <a:buChar char="•"/>
            </a:pPr>
            <a:r>
              <a:rPr lang="fr-CA" noProof="0"/>
              <a:t> trouver un adulte en qui ils ont confiance et qui est disponible immédiatement; </a:t>
            </a:r>
          </a:p>
          <a:p>
            <a:pPr marL="171450" indent="-171450">
              <a:buFont typeface="Arial"/>
              <a:buChar char="•"/>
            </a:pPr>
            <a:r>
              <a:rPr lang="fr-CA" noProof="0"/>
              <a:t> appeler Jeunesse, J’écoute; </a:t>
            </a:r>
          </a:p>
          <a:p>
            <a:pPr marL="171450" indent="-171450">
              <a:buFont typeface="Arial"/>
              <a:buChar char="•"/>
            </a:pPr>
            <a:r>
              <a:rPr lang="fr-CA" noProof="0"/>
              <a:t> se rendre aux urgences de leur hôpital local; </a:t>
            </a:r>
          </a:p>
          <a:p>
            <a:pPr marL="171450" indent="-171450">
              <a:buFont typeface="Arial"/>
              <a:buChar char="•"/>
            </a:pPr>
            <a:r>
              <a:rPr lang="fr-CA" noProof="0"/>
              <a:t> composer le 911. </a:t>
            </a:r>
          </a:p>
          <a:p>
            <a:r>
              <a:rPr lang="fr-CA" noProof="0"/>
              <a:t>Si vous le jugez nécessaire, vous pouvez donner aux élèves plus de détails sur ce qu’est une urgence (p. ex., quand une personne risque de se blesser ou n’est pas en sécurité). </a:t>
            </a:r>
          </a:p>
          <a:p>
            <a:r>
              <a:rPr lang="fr-CA" noProof="0"/>
              <a:t> </a:t>
            </a:r>
          </a:p>
          <a:p>
            <a:r>
              <a:rPr lang="fr-CA" b="1" noProof="0"/>
              <a:t>Enseignante ou enseignant : </a:t>
            </a:r>
            <a:r>
              <a:rPr lang="fr-CA" i="1" noProof="0"/>
              <a:t>« Demander de l’aide est une excellente stratégie pour prendre soin de votre santé mentale. Il y a des personnes prêtes à vous aider, et si quelque chose est important pour vous, cela vaut la peine d’en parler. Vous n’avez pas à gérer le stress tout seul. » </a:t>
            </a:r>
          </a:p>
        </p:txBody>
      </p:sp>
      <p:sp>
        <p:nvSpPr>
          <p:cNvPr id="4" name="Slide Number Placeholder 3"/>
          <p:cNvSpPr>
            <a:spLocks noGrp="1"/>
          </p:cNvSpPr>
          <p:nvPr>
            <p:ph type="sldNum" sz="quarter" idx="5"/>
          </p:nvPr>
        </p:nvSpPr>
        <p:spPr/>
        <p:txBody>
          <a:bodyPr/>
          <a:lstStyle/>
          <a:p>
            <a:fld id="{7A858907-BC26-6948-8DAE-D4B3EC709DA9}" type="slidenum">
              <a:rPr lang="en-US" smtClean="0"/>
              <a:t>36</a:t>
            </a:fld>
            <a:endParaRPr lang="en-US"/>
          </a:p>
        </p:txBody>
      </p:sp>
    </p:spTree>
    <p:extLst>
      <p:ext uri="{BB962C8B-B14F-4D97-AF65-F5344CB8AC3E}">
        <p14:creationId xmlns:p14="http://schemas.microsoft.com/office/powerpoint/2010/main" val="452608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r>
              <a:rPr lang="fr-CA" b="1" noProof="0"/>
              <a:t>Remarque :</a:t>
            </a:r>
            <a:r>
              <a:rPr lang="fr-CA" noProof="0"/>
              <a:t> Les élèves peuvent utiliser</a:t>
            </a:r>
            <a:r>
              <a:rPr lang="fr-CA" b="1" noProof="0"/>
              <a:t> divers moyens pour faire part</a:t>
            </a:r>
            <a:r>
              <a:rPr lang="fr-CA" noProof="0"/>
              <a:t> de leurs expériences. Ils pourraient choisir de parler, d’utiliser la langue des signes, d’écrire, d’envoyer un message texte, de dessiner ou d’utiliser d’autres méthodes. Tenez compte des divers styles d’apprentissage des élèves et fournissez des exemples pertinents en fonction des identités connues des élèves.</a:t>
            </a:r>
          </a:p>
        </p:txBody>
      </p:sp>
      <p:sp>
        <p:nvSpPr>
          <p:cNvPr id="4" name="Slide Number Placeholder 3"/>
          <p:cNvSpPr>
            <a:spLocks noGrp="1"/>
          </p:cNvSpPr>
          <p:nvPr>
            <p:ph type="sldNum" sz="quarter" idx="5"/>
          </p:nvPr>
        </p:nvSpPr>
        <p:spPr/>
        <p:txBody>
          <a:bodyPr/>
          <a:lstStyle/>
          <a:p>
            <a:fld id="{7A858907-BC26-6948-8DAE-D4B3EC709DA9}" type="slidenum">
              <a:rPr lang="en-US" smtClean="0"/>
              <a:t>37</a:t>
            </a:fld>
            <a:endParaRPr lang="en-US"/>
          </a:p>
        </p:txBody>
      </p:sp>
    </p:spTree>
    <p:extLst>
      <p:ext uri="{BB962C8B-B14F-4D97-AF65-F5344CB8AC3E}">
        <p14:creationId xmlns:p14="http://schemas.microsoft.com/office/powerpoint/2010/main" val="218803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Il existe de </a:t>
            </a:r>
            <a:r>
              <a:rPr lang="fr-CA" b="1"/>
              <a:t>nombreuses façons</a:t>
            </a:r>
            <a:r>
              <a:rPr lang="fr-CA"/>
              <a:t> pour les élèves de démarrer une conversation avec un adulte bienveillant. Voici </a:t>
            </a:r>
            <a:r>
              <a:rPr lang="fr-CA" b="1"/>
              <a:t>plusieurs moyens</a:t>
            </a:r>
            <a:r>
              <a:rPr lang="fr-CA"/>
              <a:t> pour entamer la discussion :</a:t>
            </a:r>
            <a:endParaRPr lang="en-CA"/>
          </a:p>
          <a:p>
            <a:pPr marL="171450" indent="-171450">
              <a:buFont typeface="Symbol"/>
              <a:buChar char="•"/>
            </a:pPr>
            <a:r>
              <a:rPr lang="fr-CA"/>
              <a:t>parler à quelqu’un en personne;</a:t>
            </a:r>
            <a:endParaRPr lang="en-CA"/>
          </a:p>
          <a:p>
            <a:pPr marL="171450" indent="-171450">
              <a:buFont typeface="Symbol"/>
              <a:buChar char="•"/>
            </a:pPr>
            <a:r>
              <a:rPr lang="fr-CA"/>
              <a:t>appeler quelqu’un; </a:t>
            </a:r>
            <a:endParaRPr lang="en-CA"/>
          </a:p>
          <a:p>
            <a:pPr marL="171450" indent="-171450">
              <a:buFont typeface="Symbol"/>
              <a:buChar char="•"/>
            </a:pPr>
            <a:r>
              <a:rPr lang="fr-CA"/>
              <a:t>écrire un message;</a:t>
            </a:r>
            <a:endParaRPr lang="en-CA"/>
          </a:p>
          <a:p>
            <a:pPr marL="171450" indent="-171450">
              <a:buFont typeface="Symbol"/>
              <a:buChar char="•"/>
            </a:pPr>
            <a:r>
              <a:rPr lang="fr-CA"/>
              <a:t>utiliser une méthode numérique, comme envoyer un message texte ou un courriel; </a:t>
            </a:r>
            <a:endParaRPr lang="en-CA"/>
          </a:p>
          <a:p>
            <a:pPr marL="171450" indent="-171450">
              <a:buFont typeface="Symbol"/>
              <a:buChar char="•"/>
            </a:pPr>
            <a:r>
              <a:rPr lang="fr-CA"/>
              <a:t>demander à un ami de vous aider à faire le premier pas, il peut également rester avec vous pendant la conversation.</a:t>
            </a:r>
            <a:endParaRPr lang="en-CA"/>
          </a:p>
          <a:p>
            <a:endParaRPr lang="en-CA"/>
          </a:p>
          <a:p>
            <a:r>
              <a:rPr lang="fr-CA" b="1"/>
              <a:t>Enseignante ou enseignant : </a:t>
            </a:r>
            <a:r>
              <a:rPr lang="fr-CA" i="1"/>
              <a:t>« Il existe de nombreuses façons d’obtenir de l’aide. L’essentiel est que vous obteniez l’aide dont vous avez besoin et que vous méritez. »</a:t>
            </a:r>
            <a:endParaRPr lang="en-CA"/>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38</a:t>
            </a:fld>
            <a:endParaRPr lang="en-US"/>
          </a:p>
        </p:txBody>
      </p:sp>
    </p:spTree>
    <p:extLst>
      <p:ext uri="{BB962C8B-B14F-4D97-AF65-F5344CB8AC3E}">
        <p14:creationId xmlns:p14="http://schemas.microsoft.com/office/powerpoint/2010/main" val="2960431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Prévoyez un temps de réflexion et de partage avant de passer à la diapositive de suivi.</a:t>
            </a:r>
          </a:p>
          <a:p>
            <a:br>
              <a:rPr lang="fr-CA" noProof="0">
                <a:cs typeface="+mn-lt"/>
              </a:rPr>
            </a:br>
            <a:endParaRPr lang="fr-CA" noProof="0">
              <a:cs typeface="+mn-lt"/>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39</a:t>
            </a:fld>
            <a:endParaRPr lang="en-US"/>
          </a:p>
        </p:txBody>
      </p:sp>
    </p:spTree>
    <p:extLst>
      <p:ext uri="{BB962C8B-B14F-4D97-AF65-F5344CB8AC3E}">
        <p14:creationId xmlns:p14="http://schemas.microsoft.com/office/powerpoint/2010/main" val="2322561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Les </a:t>
            </a:r>
            <a:r>
              <a:rPr lang="fr-CA" b="1" noProof="0"/>
              <a:t>mêmes signes</a:t>
            </a:r>
            <a:r>
              <a:rPr lang="fr-CA" noProof="0"/>
              <a:t> qui peuvent indiquer que les élèves auraient besoin d’aide pour gérer le stress peuvent aussi signaler qu’un ami a besoin d’aide. La meilleure façon de savoir si un ami a besoin d’aide pour gérer le stress est de</a:t>
            </a:r>
            <a:r>
              <a:rPr lang="fr-CA" b="1" noProof="0"/>
              <a:t> lui demander</a:t>
            </a:r>
            <a:r>
              <a:rPr lang="fr-CA" noProof="0"/>
              <a:t>! </a:t>
            </a:r>
          </a:p>
          <a:p>
            <a:r>
              <a:rPr lang="fr-CA" noProof="0"/>
              <a:t> </a:t>
            </a:r>
          </a:p>
          <a:p>
            <a:r>
              <a:rPr lang="fr-CA" noProof="0"/>
              <a:t>Si un ami dit ou fait quelque chose qui inquiète les élèves et qui les amène à leur demander s’il est blessé ou en sécurité, il est très important d’en informer un adulte </a:t>
            </a:r>
            <a:r>
              <a:rPr lang="fr-CA" b="1" noProof="0"/>
              <a:t>immédiatement</a:t>
            </a:r>
            <a:r>
              <a:rPr lang="fr-CA" noProof="0"/>
              <a:t>, même si l’ami leur demande de ne pas le faire.</a:t>
            </a:r>
          </a:p>
          <a:p>
            <a:r>
              <a:rPr lang="fr-CA" noProof="0"/>
              <a:t>C’est une occasion d’aborder une discussion sur la différence entre le </a:t>
            </a:r>
            <a:r>
              <a:rPr lang="fr-CA" b="1" noProof="0"/>
              <a:t>secret</a:t>
            </a:r>
            <a:r>
              <a:rPr lang="fr-CA" noProof="0"/>
              <a:t> et la </a:t>
            </a:r>
            <a:r>
              <a:rPr lang="fr-CA" b="1" noProof="0"/>
              <a:t>vie privée</a:t>
            </a:r>
            <a:r>
              <a:rPr lang="fr-CA" noProof="0"/>
              <a:t>. </a:t>
            </a:r>
          </a:p>
          <a:p>
            <a:pPr marL="171450" indent="-171450">
              <a:buFont typeface="Symbol"/>
              <a:buChar char="•"/>
            </a:pPr>
            <a:r>
              <a:rPr lang="fr-CA" noProof="0"/>
              <a:t>Le </a:t>
            </a:r>
            <a:r>
              <a:rPr lang="fr-CA" b="1" noProof="0"/>
              <a:t>secret</a:t>
            </a:r>
            <a:r>
              <a:rPr lang="fr-CA" noProof="0"/>
              <a:t> consiste à ne pas divulguer de renseignements à quiconque, même aux personnes qui en ont besoin. </a:t>
            </a:r>
          </a:p>
          <a:p>
            <a:pPr marL="171450" indent="-171450">
              <a:buFont typeface="Symbol"/>
              <a:buChar char="•"/>
            </a:pPr>
            <a:r>
              <a:rPr lang="fr-CA" b="1" noProof="0"/>
              <a:t>Respecter la</a:t>
            </a:r>
            <a:r>
              <a:rPr lang="fr-CA" noProof="0"/>
              <a:t> </a:t>
            </a:r>
            <a:r>
              <a:rPr lang="fr-CA" b="1" noProof="0"/>
              <a:t>vie privée</a:t>
            </a:r>
            <a:r>
              <a:rPr lang="fr-CA" noProof="0"/>
              <a:t>, c’est communiquer seulement l’information nécessaire et seulement avec ceux qui en ont besoin pour aider quelqu’un ou assurer sa sécurité.</a:t>
            </a:r>
          </a:p>
          <a:p>
            <a:endParaRPr lang="fr-CA" noProof="0">
              <a:latin typeface="Aptos"/>
              <a:cs typeface="Calibri"/>
            </a:endParaRPr>
          </a:p>
          <a:p>
            <a:r>
              <a:rPr lang="fr-CA" b="1" noProof="0"/>
              <a:t>Enseignante ou enseignant : </a:t>
            </a:r>
            <a:r>
              <a:rPr lang="fr-CA" i="1" noProof="0"/>
              <a:t>« Il y a des choses que vous pouvez faire pour aider un ami qui est stressé, mais il est important de savoir que vous n’avez pas à le faire seul. D’autres personnes peuvent aussi aider! Si vous ne savez pas quoi dire à votre ami, vous pouvez essayer : ‘C’est trop pour nous deux. Nous avons besoin de plus d’aide.‘ Et si vous ne savez pas par où commencer ou si vous voulez parler à quelqu’un, adressez-vous à un adulte de confiance. »</a:t>
            </a:r>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40</a:t>
            </a:fld>
            <a:endParaRPr lang="en-US"/>
          </a:p>
        </p:txBody>
      </p:sp>
    </p:spTree>
    <p:extLst>
      <p:ext uri="{BB962C8B-B14F-4D97-AF65-F5344CB8AC3E}">
        <p14:creationId xmlns:p14="http://schemas.microsoft.com/office/powerpoint/2010/main" val="2030975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Parfois, nous avons plus de temps et d’énergie pour venir en aide à nos amis, et d’autres fois, moins. C’est tout à fait normal! Rassurez les élèves en leur rappelant qu’il est essentiel de prendre soin de soi. Il arrive aussi que nous ayons besoin de l’aide d’autrui, surtout lorsque les problèmes semblent insurmontables. Nous avons tous besoin d’un </a:t>
            </a:r>
            <a:r>
              <a:rPr lang="fr-CA" b="1" noProof="0"/>
              <a:t>cercle de soutien.</a:t>
            </a:r>
            <a:r>
              <a:rPr lang="fr-CA" noProof="0"/>
              <a:t> Les élèves n’ont pas à aider un ami seul.  </a:t>
            </a:r>
          </a:p>
          <a:p>
            <a:endParaRPr lang="fr-CA" noProof="0"/>
          </a:p>
          <a:p>
            <a:r>
              <a:rPr lang="fr-CA" b="1" noProof="0"/>
              <a:t>Enseignante ou enseignant :</a:t>
            </a:r>
            <a:r>
              <a:rPr lang="fr-CA" noProof="0"/>
              <a:t> </a:t>
            </a:r>
            <a:r>
              <a:rPr lang="fr-CA" i="1" noProof="0"/>
              <a:t>«  Nous pouvons nous tourner vers les mêmes personnes que celles que nous consulterions pour nous-mêmes si notre ami ressent du stress. Nous pouvons lui proposer quelques idées et lui demander ce qui lui conviendrait le mieux.  »</a:t>
            </a:r>
            <a:endParaRPr lang="fr-CA" noProof="0"/>
          </a:p>
          <a:p>
            <a:endParaRPr lang="fr-CA" noProof="0">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41</a:t>
            </a:fld>
            <a:endParaRPr lang="en-US"/>
          </a:p>
        </p:txBody>
      </p:sp>
    </p:spTree>
    <p:extLst>
      <p:ext uri="{BB962C8B-B14F-4D97-AF65-F5344CB8AC3E}">
        <p14:creationId xmlns:p14="http://schemas.microsoft.com/office/powerpoint/2010/main" val="25346558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a:t>La </a:t>
            </a:r>
            <a:r>
              <a:rPr lang="fr-CA" b="1" noProof="0"/>
              <a:t>vidéo </a:t>
            </a:r>
            <a:r>
              <a:rPr lang="fr-CA" b="1" i="1" noProof="0"/>
              <a:t>Forêt imaginaire</a:t>
            </a:r>
            <a:r>
              <a:rPr lang="fr-CA" noProof="0"/>
              <a:t> et l’</a:t>
            </a:r>
            <a:r>
              <a:rPr lang="fr-CA" b="1" noProof="0"/>
              <a:t>affiche</a:t>
            </a:r>
            <a:r>
              <a:rPr lang="fr-CA" noProof="0"/>
              <a:t> </a:t>
            </a:r>
            <a:r>
              <a:rPr lang="fr-CA" b="1" i="1" noProof="0"/>
              <a:t>Observe tout simplement</a:t>
            </a:r>
            <a:r>
              <a:rPr lang="fr-CA" noProof="0"/>
              <a:t> sont proposées comme options possibles pour une transition positive. Continuez à offrir aux élèves la possibilité de suggérer d’autres idées de transition positive. Des activités simples comme prendre un moment pour discuter avec des amis, dessiner ou faire d’autres activités que les élèves apprécient sont tout aussi précieuses que l’affiche ou la vidéo présentée. </a:t>
            </a:r>
          </a:p>
          <a:p>
            <a:endParaRPr lang="fr-CA" noProof="0"/>
          </a:p>
          <a:p>
            <a:r>
              <a:rPr lang="fr-CA" b="0" noProof="0"/>
              <a:t>Enregistrement audio pour observe tout simplement : https://</a:t>
            </a:r>
            <a:r>
              <a:rPr lang="fr-CA" b="0" noProof="0" err="1"/>
              <a:t>smho-smso.ca</a:t>
            </a:r>
            <a:r>
              <a:rPr lang="fr-CA" b="0" noProof="0"/>
              <a:t>/</a:t>
            </a:r>
            <a:r>
              <a:rPr lang="fr-CA" b="0" noProof="0" err="1"/>
              <a:t>wp</a:t>
            </a:r>
            <a:r>
              <a:rPr lang="fr-CA" b="0" noProof="0"/>
              <a:t>-content/</a:t>
            </a:r>
            <a:r>
              <a:rPr lang="fr-CA" b="0" noProof="0" err="1"/>
              <a:t>uploads</a:t>
            </a:r>
            <a:r>
              <a:rPr lang="fr-CA" b="0" noProof="0"/>
              <a:t>/2021/10/observe-tout-simplement.mp3</a:t>
            </a:r>
          </a:p>
          <a:p>
            <a:endParaRPr lang="fr-CA" b="0" noProof="0"/>
          </a:p>
          <a:p>
            <a:pPr marL="0" marR="0" lvl="0" indent="0" algn="l" defTabSz="914400" rtl="0" eaLnBrk="1" fontAlgn="auto" latinLnBrk="0" hangingPunct="1">
              <a:lnSpc>
                <a:spcPct val="100000"/>
              </a:lnSpc>
              <a:spcBef>
                <a:spcPts val="0"/>
              </a:spcBef>
              <a:spcAft>
                <a:spcPts val="0"/>
              </a:spcAft>
              <a:buClrTx/>
              <a:buSzTx/>
              <a:buFontTx/>
              <a:buNone/>
              <a:tabLst/>
              <a:defRPr/>
            </a:pPr>
            <a:r>
              <a:rPr lang="fr-CA" b="0" i="0" noProof="0">
                <a:solidFill>
                  <a:srgbClr val="2F2F2F"/>
                </a:solidFill>
                <a:effectLst/>
                <a:latin typeface="Poppins" pitchFamily="2" charset="77"/>
              </a:rPr>
              <a:t>Affiches sur l’apprentissage </a:t>
            </a:r>
            <a:r>
              <a:rPr lang="fr-CA" b="0" i="0" noProof="0" err="1">
                <a:solidFill>
                  <a:srgbClr val="2F2F2F"/>
                </a:solidFill>
                <a:effectLst/>
                <a:latin typeface="Poppins" pitchFamily="2" charset="77"/>
              </a:rPr>
              <a:t>socioémotionnel</a:t>
            </a:r>
            <a:r>
              <a:rPr lang="fr-CA" b="0" i="0" noProof="0">
                <a:solidFill>
                  <a:srgbClr val="2F2F2F"/>
                </a:solidFill>
                <a:effectLst/>
                <a:latin typeface="Poppins" pitchFamily="2" charset="77"/>
              </a:rPr>
              <a:t> : https://</a:t>
            </a:r>
            <a:r>
              <a:rPr lang="fr-CA" b="0" i="0" noProof="0" err="1">
                <a:solidFill>
                  <a:srgbClr val="2F2F2F"/>
                </a:solidFill>
                <a:effectLst/>
                <a:latin typeface="Poppins" pitchFamily="2" charset="77"/>
              </a:rPr>
              <a:t>smho-smso.ca</a:t>
            </a:r>
            <a:r>
              <a:rPr lang="fr-CA" b="0" i="0" noProof="0">
                <a:solidFill>
                  <a:srgbClr val="2F2F2F"/>
                </a:solidFill>
                <a:effectLst/>
                <a:latin typeface="Poppins" pitchFamily="2" charset="77"/>
              </a:rPr>
              <a:t>/online-</a:t>
            </a:r>
            <a:r>
              <a:rPr lang="fr-CA" b="0" i="0" noProof="0" err="1">
                <a:solidFill>
                  <a:srgbClr val="2F2F2F"/>
                </a:solidFill>
                <a:effectLst/>
                <a:latin typeface="Poppins" pitchFamily="2" charset="77"/>
              </a:rPr>
              <a:t>resources</a:t>
            </a:r>
            <a:r>
              <a:rPr lang="fr-CA" b="0" i="0" noProof="0">
                <a:solidFill>
                  <a:srgbClr val="2F2F2F"/>
                </a:solidFill>
                <a:effectLst/>
                <a:latin typeface="Poppins" pitchFamily="2" charset="77"/>
              </a:rPr>
              <a:t>/affiches-sur-lase-pour-les-</a:t>
            </a:r>
            <a:r>
              <a:rPr lang="fr-CA" b="0" i="0" noProof="0" err="1">
                <a:solidFill>
                  <a:srgbClr val="2F2F2F"/>
                </a:solidFill>
                <a:effectLst/>
                <a:latin typeface="Poppins" pitchFamily="2" charset="77"/>
              </a:rPr>
              <a:t>ecoles</a:t>
            </a:r>
            <a:r>
              <a:rPr lang="fr-CA" b="0" i="0" noProof="0">
                <a:solidFill>
                  <a:srgbClr val="2F2F2F"/>
                </a:solidFill>
                <a:effectLst/>
                <a:latin typeface="Poppins" pitchFamily="2" charset="77"/>
              </a:rPr>
              <a:t>-</a:t>
            </a:r>
            <a:r>
              <a:rPr lang="fr-CA" b="0" i="0" noProof="0" err="1">
                <a:solidFill>
                  <a:srgbClr val="2F2F2F"/>
                </a:solidFill>
                <a:effectLst/>
                <a:latin typeface="Poppins" pitchFamily="2" charset="77"/>
              </a:rPr>
              <a:t>elementaires</a:t>
            </a:r>
            <a:r>
              <a:rPr lang="fr-CA" b="0" i="0" noProof="0">
                <a:solidFill>
                  <a:srgbClr val="2F2F2F"/>
                </a:solidFill>
                <a:effectLst/>
                <a:latin typeface="Poppins" pitchFamily="2" charset="77"/>
              </a:rPr>
              <a:t>/</a:t>
            </a:r>
            <a:endParaRPr lang="fr-CA" b="0" noProof="0"/>
          </a:p>
          <a:p>
            <a:endParaRPr lang="fr-CA" noProof="0"/>
          </a:p>
          <a:p>
            <a:endParaRPr lang="fr-CA" noProof="0"/>
          </a:p>
        </p:txBody>
      </p:sp>
      <p:sp>
        <p:nvSpPr>
          <p:cNvPr id="4" name="Slide Number Placeholder 3"/>
          <p:cNvSpPr>
            <a:spLocks noGrp="1"/>
          </p:cNvSpPr>
          <p:nvPr>
            <p:ph type="sldNum" sz="quarter" idx="5"/>
          </p:nvPr>
        </p:nvSpPr>
        <p:spPr/>
        <p:txBody>
          <a:bodyPr/>
          <a:lstStyle/>
          <a:p>
            <a:fld id="{7A858907-BC26-6948-8DAE-D4B3EC709DA9}" type="slidenum">
              <a:rPr lang="en-US" smtClean="0"/>
              <a:t>42</a:t>
            </a:fld>
            <a:endParaRPr lang="en-US"/>
          </a:p>
        </p:txBody>
      </p:sp>
    </p:spTree>
    <p:extLst>
      <p:ext uri="{BB962C8B-B14F-4D97-AF65-F5344CB8AC3E}">
        <p14:creationId xmlns:p14="http://schemas.microsoft.com/office/powerpoint/2010/main" val="837336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43</a:t>
            </a:fld>
            <a:endParaRPr lang="en-US"/>
          </a:p>
        </p:txBody>
      </p:sp>
    </p:spTree>
    <p:extLst>
      <p:ext uri="{BB962C8B-B14F-4D97-AF65-F5344CB8AC3E}">
        <p14:creationId xmlns:p14="http://schemas.microsoft.com/office/powerpoint/2010/main" val="34662527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descr="A group of colorful rectangular shapes&#10;&#10;Description automatically generated">
            <a:extLst>
              <a:ext uri="{FF2B5EF4-FFF2-40B4-BE49-F238E27FC236}">
                <a16:creationId xmlns:a16="http://schemas.microsoft.com/office/drawing/2014/main" id="{97F3A496-4669-1FE1-3EA0-4E0DACB1A5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55289" cy="5149850"/>
          </a:xfrm>
          <a:prstGeom prst="rect">
            <a:avLst/>
          </a:prstGeom>
        </p:spPr>
      </p:pic>
      <p:sp>
        <p:nvSpPr>
          <p:cNvPr id="3" name="Holder 3"/>
          <p:cNvSpPr>
            <a:spLocks noGrp="1"/>
          </p:cNvSpPr>
          <p:nvPr>
            <p:ph type="subTitle" idx="4"/>
          </p:nvPr>
        </p:nvSpPr>
        <p:spPr>
          <a:xfrm>
            <a:off x="304800" y="2652023"/>
            <a:ext cx="2590800" cy="287130"/>
          </a:xfrm>
          <a:prstGeom prst="rect">
            <a:avLst/>
          </a:prstGeom>
        </p:spPr>
        <p:txBody>
          <a:bodyPr wrap="square" lIns="0" tIns="0" rIns="0" bIns="0">
            <a:spAutoFit/>
          </a:bodyPr>
          <a:lstStyle>
            <a:lvl1pPr marL="0" indent="0">
              <a:buNone/>
              <a:defRPr sz="1700">
                <a:solidFill>
                  <a:srgbClr val="78BD21"/>
                </a:solidFill>
              </a:defRPr>
            </a:lvl1pPr>
          </a:lstStyle>
          <a:p>
            <a:r>
              <a:rPr lang="en-US"/>
              <a:t>Click to edit Master subtitle style</a:t>
            </a:r>
            <a:endParaRPr/>
          </a:p>
        </p:txBody>
      </p:sp>
      <p:sp>
        <p:nvSpPr>
          <p:cNvPr id="2" name="Footer Placeholder 1">
            <a:extLst>
              <a:ext uri="{FF2B5EF4-FFF2-40B4-BE49-F238E27FC236}">
                <a16:creationId xmlns:a16="http://schemas.microsoft.com/office/drawing/2014/main" id="{794BDD4D-B0AB-02D4-B7F2-1921772F278F}"/>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A329FFE3-2C89-84AC-A68F-DEEFDAABF7FC}"/>
              </a:ext>
            </a:extLst>
          </p:cNvPr>
          <p:cNvSpPr>
            <a:spLocks noGrp="1"/>
          </p:cNvSpPr>
          <p:nvPr>
            <p:ph type="sldNum" sz="quarter" idx="11"/>
          </p:nvPr>
        </p:nvSpPr>
        <p:spPr/>
        <p:txBody>
          <a:bodyPr/>
          <a:lstStyle/>
          <a:p>
            <a:fld id="{873CEFD4-33E6-8B4E-819F-F61E5AEC8E0F}" type="slidenum">
              <a:rPr lang="en-US" smtClean="0"/>
              <a:t>‹#›</a:t>
            </a:fld>
            <a:endParaRPr lang="en-US"/>
          </a:p>
        </p:txBody>
      </p:sp>
      <p:sp>
        <p:nvSpPr>
          <p:cNvPr id="5" name="Title 4">
            <a:extLst>
              <a:ext uri="{FF2B5EF4-FFF2-40B4-BE49-F238E27FC236}">
                <a16:creationId xmlns:a16="http://schemas.microsoft.com/office/drawing/2014/main" id="{0E0D6B0A-8F40-3315-944E-901DA13DB5B8}"/>
              </a:ext>
            </a:extLst>
          </p:cNvPr>
          <p:cNvSpPr>
            <a:spLocks noGrp="1"/>
          </p:cNvSpPr>
          <p:nvPr>
            <p:ph type="title"/>
          </p:nvPr>
        </p:nvSpPr>
        <p:spPr>
          <a:xfrm>
            <a:off x="304800" y="525463"/>
            <a:ext cx="3352800" cy="1828800"/>
          </a:xfrm>
        </p:spPr>
        <p:txBody>
          <a:bodyPr/>
          <a:lstStyle>
            <a:lvl1pPr>
              <a:defRPr sz="4000"/>
            </a:lvl1pPr>
          </a:lstStyle>
          <a:p>
            <a:r>
              <a:rPr lang="en-US"/>
              <a:t>Click to edit Master title style</a:t>
            </a:r>
          </a:p>
        </p:txBody>
      </p:sp>
      <p:pic>
        <p:nvPicPr>
          <p:cNvPr id="10" name="Picture 9" descr="A purple text on a black background&#10;&#10;Description automatically generated">
            <a:extLst>
              <a:ext uri="{FF2B5EF4-FFF2-40B4-BE49-F238E27FC236}">
                <a16:creationId xmlns:a16="http://schemas.microsoft.com/office/drawing/2014/main" id="{F943D6B5-7F1E-A374-6009-D6C257C01EB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28600" y="4664596"/>
            <a:ext cx="2244345" cy="3609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group of rectangular shapes&#10;&#10;Description automatically generated">
            <a:extLst>
              <a:ext uri="{FF2B5EF4-FFF2-40B4-BE49-F238E27FC236}">
                <a16:creationId xmlns:a16="http://schemas.microsoft.com/office/drawing/2014/main" id="{449F8D71-3D4E-6BA9-E51B-97A78CB06F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272"/>
            <a:ext cx="9223808" cy="5188393"/>
          </a:xfrm>
          <a:prstGeom prst="rect">
            <a:avLst/>
          </a:prstGeom>
        </p:spPr>
      </p:pic>
      <p:sp>
        <p:nvSpPr>
          <p:cNvPr id="7" name="Rectangle 6">
            <a:extLst>
              <a:ext uri="{FF2B5EF4-FFF2-40B4-BE49-F238E27FC236}">
                <a16:creationId xmlns:a16="http://schemas.microsoft.com/office/drawing/2014/main" id="{011E7175-C29E-D6A9-D71E-FCF0C59445EA}"/>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7C1801-C7A6-F7BB-B2C4-B2071EBB8802}"/>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A18D048-466B-AA88-EA3A-6744AD7BE790}"/>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6B75D29E-DFB9-B3BE-5755-B31D413B5A4A}"/>
              </a:ext>
            </a:extLst>
          </p:cNvPr>
          <p:cNvSpPr>
            <a:spLocks noGrp="1"/>
          </p:cNvSpPr>
          <p:nvPr>
            <p:ph type="sldNum" sz="quarter" idx="11"/>
          </p:nvPr>
        </p:nvSpPr>
        <p:spPr/>
        <p:txBody>
          <a:bodyPr/>
          <a:lstStyle/>
          <a:p>
            <a:fld id="{873CEFD4-33E6-8B4E-819F-F61E5AEC8E0F}" type="slidenum">
              <a:rPr lang="en-US" smtClean="0"/>
              <a:pPr/>
              <a:t>‹#›</a:t>
            </a:fld>
            <a:endParaRPr lang="en-US"/>
          </a:p>
        </p:txBody>
      </p:sp>
      <p:sp>
        <p:nvSpPr>
          <p:cNvPr id="10" name="Text Placeholder 9">
            <a:extLst>
              <a:ext uri="{FF2B5EF4-FFF2-40B4-BE49-F238E27FC236}">
                <a16:creationId xmlns:a16="http://schemas.microsoft.com/office/drawing/2014/main" id="{10FEA59F-B385-41E6-B7C1-5521B0C332AB}"/>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9296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bout U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9EA941-F55D-079E-187F-F5E159BB81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12" name="Title 1">
            <a:extLst>
              <a:ext uri="{FF2B5EF4-FFF2-40B4-BE49-F238E27FC236}">
                <a16:creationId xmlns:a16="http://schemas.microsoft.com/office/drawing/2014/main" id="{5BD697F1-D236-083C-F96B-71147BB6DD68}"/>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sp>
        <p:nvSpPr>
          <p:cNvPr id="16" name="Footer Placeholder 15">
            <a:extLst>
              <a:ext uri="{FF2B5EF4-FFF2-40B4-BE49-F238E27FC236}">
                <a16:creationId xmlns:a16="http://schemas.microsoft.com/office/drawing/2014/main" id="{791DDCED-9114-9AEB-61CD-662FF5AF62F0}"/>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7" name="Slide Number Placeholder 16">
            <a:extLst>
              <a:ext uri="{FF2B5EF4-FFF2-40B4-BE49-F238E27FC236}">
                <a16:creationId xmlns:a16="http://schemas.microsoft.com/office/drawing/2014/main" id="{5E82881E-429B-867C-EA14-1F79F32A47B0}"/>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8" name="Picture 17">
            <a:extLst>
              <a:ext uri="{FF2B5EF4-FFF2-40B4-BE49-F238E27FC236}">
                <a16:creationId xmlns:a16="http://schemas.microsoft.com/office/drawing/2014/main" id="{EB7EC163-FB2F-D48E-4AB3-BD7A0415B89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Tree>
    <p:extLst>
      <p:ext uri="{BB962C8B-B14F-4D97-AF65-F5344CB8AC3E}">
        <p14:creationId xmlns:p14="http://schemas.microsoft.com/office/powerpoint/2010/main" val="3765487557"/>
      </p:ext>
    </p:extLst>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712496-EE4A-3F50-5F7C-7C05B18931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9E77DF3D-E91E-4700-1773-0A5523D36135}"/>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1F512CE-9013-20DF-4590-D0408D42610F}"/>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68514E23-467C-691D-F3D4-D7693D5A30D1}"/>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0" name="Slide Number Placeholder 9">
            <a:extLst>
              <a:ext uri="{FF2B5EF4-FFF2-40B4-BE49-F238E27FC236}">
                <a16:creationId xmlns:a16="http://schemas.microsoft.com/office/drawing/2014/main" id="{203F8B51-F44C-E648-2F47-1BDEC32745A3}"/>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1" name="Picture 10">
            <a:extLst>
              <a:ext uri="{FF2B5EF4-FFF2-40B4-BE49-F238E27FC236}">
                <a16:creationId xmlns:a16="http://schemas.microsoft.com/office/drawing/2014/main" id="{DFAEAD1D-0080-36FF-0791-7519FF08E0E0}"/>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Text Placeholder 9">
            <a:extLst>
              <a:ext uri="{FF2B5EF4-FFF2-40B4-BE49-F238E27FC236}">
                <a16:creationId xmlns:a16="http://schemas.microsoft.com/office/drawing/2014/main" id="{BB9560B2-F742-185F-1606-66942915C445}"/>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707222"/>
      </p:ext>
    </p:extLst>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340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7CC53B-1E8A-2036-3AEF-FC4CF4873B3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5" name="Rectangle 4">
            <a:extLst>
              <a:ext uri="{FF2B5EF4-FFF2-40B4-BE49-F238E27FC236}">
                <a16:creationId xmlns:a16="http://schemas.microsoft.com/office/drawing/2014/main" id="{11F120C3-C904-A0DF-EAA0-CE9742EC790A}"/>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E46591F-4A92-AE9A-C165-406CAE3B00D8}"/>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14" name="Footer Placeholder 13">
            <a:extLst>
              <a:ext uri="{FF2B5EF4-FFF2-40B4-BE49-F238E27FC236}">
                <a16:creationId xmlns:a16="http://schemas.microsoft.com/office/drawing/2014/main" id="{D0680C2B-E9BD-2AFC-E8E0-7DD25BD040DA}"/>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5" name="Slide Number Placeholder 14">
            <a:extLst>
              <a:ext uri="{FF2B5EF4-FFF2-40B4-BE49-F238E27FC236}">
                <a16:creationId xmlns:a16="http://schemas.microsoft.com/office/drawing/2014/main" id="{535DACED-DBF5-D805-27F4-78CF17056051}"/>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6" name="Picture 15">
            <a:extLst>
              <a:ext uri="{FF2B5EF4-FFF2-40B4-BE49-F238E27FC236}">
                <a16:creationId xmlns:a16="http://schemas.microsoft.com/office/drawing/2014/main" id="{FE8FDF65-2961-2FB9-9F1C-215A435F8768}"/>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8" name="Media Placeholder 17">
            <a:extLst>
              <a:ext uri="{FF2B5EF4-FFF2-40B4-BE49-F238E27FC236}">
                <a16:creationId xmlns:a16="http://schemas.microsoft.com/office/drawing/2014/main" id="{F2BB552A-2C3E-949B-4568-718E122EE8CF}"/>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9" name="Text Placeholder 9">
            <a:extLst>
              <a:ext uri="{FF2B5EF4-FFF2-40B4-BE49-F238E27FC236}">
                <a16:creationId xmlns:a16="http://schemas.microsoft.com/office/drawing/2014/main" id="{FA4ADF25-22A7-BE62-D5D6-0C1A3E2AE133}"/>
              </a:ext>
            </a:extLst>
          </p:cNvPr>
          <p:cNvSpPr>
            <a:spLocks noGrp="1"/>
          </p:cNvSpPr>
          <p:nvPr>
            <p:ph type="body" sz="quarter" idx="13"/>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52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5747EC-9BC4-8330-9742-287B93E66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135A0719-505D-5F36-20ED-A0E901806D7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E8E14AA-B05C-B2D8-1582-856C5A142F5C}"/>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3" name="Picture 12">
            <a:extLst>
              <a:ext uri="{FF2B5EF4-FFF2-40B4-BE49-F238E27FC236}">
                <a16:creationId xmlns:a16="http://schemas.microsoft.com/office/drawing/2014/main" id="{B9A8A84A-829E-81A6-EB20-381948AB7014}"/>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4" name="Media Placeholder 17">
            <a:extLst>
              <a:ext uri="{FF2B5EF4-FFF2-40B4-BE49-F238E27FC236}">
                <a16:creationId xmlns:a16="http://schemas.microsoft.com/office/drawing/2014/main" id="{53107816-3A0A-4D07-6057-B06542694107}"/>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5" name="Footer Placeholder 14">
            <a:extLst>
              <a:ext uri="{FF2B5EF4-FFF2-40B4-BE49-F238E27FC236}">
                <a16:creationId xmlns:a16="http://schemas.microsoft.com/office/drawing/2014/main" id="{17D7317F-4C37-4FE1-7DB5-87C5C254F5B8}"/>
              </a:ext>
            </a:extLst>
          </p:cNvPr>
          <p:cNvSpPr>
            <a:spLocks noGrp="1"/>
          </p:cNvSpPr>
          <p:nvPr>
            <p:ph type="ftr" sz="quarter" idx="13"/>
          </p:nvPr>
        </p:nvSpPr>
        <p:spPr/>
        <p:txBody>
          <a:bodyPr/>
          <a:lstStyle>
            <a:lvl1pPr>
              <a:defRPr>
                <a:solidFill>
                  <a:schemeClr val="bg1"/>
                </a:solidFill>
              </a:defRPr>
            </a:lvl1pPr>
          </a:lstStyle>
          <a:p>
            <a:r>
              <a:rPr lang="en-US"/>
              <a:t>Amorces de conversation sur le stress</a:t>
            </a:r>
          </a:p>
        </p:txBody>
      </p:sp>
      <p:sp>
        <p:nvSpPr>
          <p:cNvPr id="16" name="Slide Number Placeholder 15">
            <a:extLst>
              <a:ext uri="{FF2B5EF4-FFF2-40B4-BE49-F238E27FC236}">
                <a16:creationId xmlns:a16="http://schemas.microsoft.com/office/drawing/2014/main" id="{2806EC9C-F98F-7EB2-CC31-E0CC8A63159D}"/>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7" name="Media Placeholder 17">
            <a:extLst>
              <a:ext uri="{FF2B5EF4-FFF2-40B4-BE49-F238E27FC236}">
                <a16:creationId xmlns:a16="http://schemas.microsoft.com/office/drawing/2014/main" id="{AFE5079D-CF96-D771-F346-44548F3E278B}"/>
              </a:ext>
            </a:extLst>
          </p:cNvPr>
          <p:cNvSpPr>
            <a:spLocks noGrp="1"/>
          </p:cNvSpPr>
          <p:nvPr>
            <p:ph type="media" sz="quarter" idx="15"/>
          </p:nvPr>
        </p:nvSpPr>
        <p:spPr>
          <a:xfrm>
            <a:off x="488272" y="1136529"/>
            <a:ext cx="3855128" cy="3190996"/>
          </a:xfrm>
        </p:spPr>
        <p:txBody>
          <a:bodyPr/>
          <a:lstStyle/>
          <a:p>
            <a:r>
              <a:rPr lang="en-US"/>
              <a:t>Click icon to add media</a:t>
            </a:r>
          </a:p>
        </p:txBody>
      </p:sp>
    </p:spTree>
    <p:extLst>
      <p:ext uri="{BB962C8B-B14F-4D97-AF65-F5344CB8AC3E}">
        <p14:creationId xmlns:p14="http://schemas.microsoft.com/office/powerpoint/2010/main" val="394270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955D64-6FC7-A991-8986-4B3E751454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Title 1">
            <a:extLst>
              <a:ext uri="{FF2B5EF4-FFF2-40B4-BE49-F238E27FC236}">
                <a16:creationId xmlns:a16="http://schemas.microsoft.com/office/drawing/2014/main" id="{4CC3C34E-C348-D541-56EF-1CE3A7452622}"/>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pic>
        <p:nvPicPr>
          <p:cNvPr id="11" name="Picture 10">
            <a:extLst>
              <a:ext uri="{FF2B5EF4-FFF2-40B4-BE49-F238E27FC236}">
                <a16:creationId xmlns:a16="http://schemas.microsoft.com/office/drawing/2014/main" id="{2BE7A476-E20B-1BCB-B101-75C0C4570C7D}"/>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2" name="Footer Placeholder 11">
            <a:extLst>
              <a:ext uri="{FF2B5EF4-FFF2-40B4-BE49-F238E27FC236}">
                <a16:creationId xmlns:a16="http://schemas.microsoft.com/office/drawing/2014/main" id="{5EA89DA8-2A7B-3F17-1D0B-40C35A52F4F7}"/>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3" name="Slide Number Placeholder 12">
            <a:extLst>
              <a:ext uri="{FF2B5EF4-FFF2-40B4-BE49-F238E27FC236}">
                <a16:creationId xmlns:a16="http://schemas.microsoft.com/office/drawing/2014/main" id="{03499BE6-42FB-DA6A-F12A-F588397D3C0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Tree>
    <p:extLst>
      <p:ext uri="{BB962C8B-B14F-4D97-AF65-F5344CB8AC3E}">
        <p14:creationId xmlns:p14="http://schemas.microsoft.com/office/powerpoint/2010/main" val="178871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5FCE82-4D09-72C9-7935-2A8EAC2BC0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9ED583F6-937E-6031-73FF-51DD3937535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EFB24C7-9F9F-9A82-F1B7-10229B3B7FB6}"/>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2" name="Picture 11">
            <a:extLst>
              <a:ext uri="{FF2B5EF4-FFF2-40B4-BE49-F238E27FC236}">
                <a16:creationId xmlns:a16="http://schemas.microsoft.com/office/drawing/2014/main" id="{21DF2578-2A90-A47A-2EDC-C01E91C3E1AC}"/>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21589436-3DAE-1193-D5E2-4CAB7A32D2FF}"/>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70BE3DC3-63FF-6911-36BE-8C83B35F7F6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5" name="Text Placeholder 9">
            <a:extLst>
              <a:ext uri="{FF2B5EF4-FFF2-40B4-BE49-F238E27FC236}">
                <a16:creationId xmlns:a16="http://schemas.microsoft.com/office/drawing/2014/main" id="{C971F067-DFDA-092D-2EE3-A16A9B748481}"/>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122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5" name="Media Placeholder 17">
            <a:extLst>
              <a:ext uri="{FF2B5EF4-FFF2-40B4-BE49-F238E27FC236}">
                <a16:creationId xmlns:a16="http://schemas.microsoft.com/office/drawing/2014/main" id="{79622693-427A-12A7-37C7-105B8E16E4F6}"/>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6" name="Text Placeholder 9">
            <a:extLst>
              <a:ext uri="{FF2B5EF4-FFF2-40B4-BE49-F238E27FC236}">
                <a16:creationId xmlns:a16="http://schemas.microsoft.com/office/drawing/2014/main" id="{0B948F37-ED73-E575-0517-5BC05F7DE45F}"/>
              </a:ext>
            </a:extLst>
          </p:cNvPr>
          <p:cNvSpPr>
            <a:spLocks noGrp="1"/>
          </p:cNvSpPr>
          <p:nvPr>
            <p:ph type="body" sz="quarter" idx="15"/>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722916"/>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1" name="Media Placeholder 17">
            <a:extLst>
              <a:ext uri="{FF2B5EF4-FFF2-40B4-BE49-F238E27FC236}">
                <a16:creationId xmlns:a16="http://schemas.microsoft.com/office/drawing/2014/main" id="{0277978A-7ADD-C4D9-D07A-8DAF814B1781}"/>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52AF677C-C6FC-C079-2F42-CFC42E7B41AE}"/>
              </a:ext>
            </a:extLst>
          </p:cNvPr>
          <p:cNvSpPr>
            <a:spLocks noGrp="1"/>
          </p:cNvSpPr>
          <p:nvPr>
            <p:ph type="media" sz="quarter" idx="15"/>
          </p:nvPr>
        </p:nvSpPr>
        <p:spPr>
          <a:xfrm>
            <a:off x="488272" y="1136527"/>
            <a:ext cx="3855128" cy="3190997"/>
          </a:xfrm>
        </p:spPr>
        <p:txBody>
          <a:bodyPr/>
          <a:lstStyle/>
          <a:p>
            <a:r>
              <a:rPr lang="en-US"/>
              <a:t>Click icon to add media</a:t>
            </a:r>
          </a:p>
        </p:txBody>
      </p:sp>
    </p:spTree>
    <p:extLst>
      <p:ext uri="{BB962C8B-B14F-4D97-AF65-F5344CB8AC3E}">
        <p14:creationId xmlns:p14="http://schemas.microsoft.com/office/powerpoint/2010/main" val="570782079"/>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955D64-6FC7-A991-8986-4B3E751454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Title 1">
            <a:extLst>
              <a:ext uri="{FF2B5EF4-FFF2-40B4-BE49-F238E27FC236}">
                <a16:creationId xmlns:a16="http://schemas.microsoft.com/office/drawing/2014/main" id="{4CC3C34E-C348-D541-56EF-1CE3A7452622}"/>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pic>
        <p:nvPicPr>
          <p:cNvPr id="11" name="Picture 10">
            <a:extLst>
              <a:ext uri="{FF2B5EF4-FFF2-40B4-BE49-F238E27FC236}">
                <a16:creationId xmlns:a16="http://schemas.microsoft.com/office/drawing/2014/main" id="{2BE7A476-E20B-1BCB-B101-75C0C4570C7D}"/>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2" name="Footer Placeholder 11">
            <a:extLst>
              <a:ext uri="{FF2B5EF4-FFF2-40B4-BE49-F238E27FC236}">
                <a16:creationId xmlns:a16="http://schemas.microsoft.com/office/drawing/2014/main" id="{5EA89DA8-2A7B-3F17-1D0B-40C35A52F4F7}"/>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3" name="Slide Number Placeholder 12">
            <a:extLst>
              <a:ext uri="{FF2B5EF4-FFF2-40B4-BE49-F238E27FC236}">
                <a16:creationId xmlns:a16="http://schemas.microsoft.com/office/drawing/2014/main" id="{03499BE6-42FB-DA6A-F12A-F588397D3C0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Tree>
    <p:extLst>
      <p:ext uri="{BB962C8B-B14F-4D97-AF65-F5344CB8AC3E}">
        <p14:creationId xmlns:p14="http://schemas.microsoft.com/office/powerpoint/2010/main" val="2142375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5FCE82-4D09-72C9-7935-2A8EAC2BC0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9ED583F6-937E-6031-73FF-51DD3937535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EFB24C7-9F9F-9A82-F1B7-10229B3B7FB6}"/>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2" name="Picture 11">
            <a:extLst>
              <a:ext uri="{FF2B5EF4-FFF2-40B4-BE49-F238E27FC236}">
                <a16:creationId xmlns:a16="http://schemas.microsoft.com/office/drawing/2014/main" id="{21DF2578-2A90-A47A-2EDC-C01E91C3E1AC}"/>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21589436-3DAE-1193-D5E2-4CAB7A32D2FF}"/>
              </a:ext>
            </a:extLst>
          </p:cNvPr>
          <p:cNvSpPr>
            <a:spLocks noGrp="1"/>
          </p:cNvSpPr>
          <p:nvPr>
            <p:ph type="ftr" sz="quarter" idx="10"/>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70BE3DC3-63FF-6911-36BE-8C83B35F7F6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3" name="Text Placeholder 9">
            <a:extLst>
              <a:ext uri="{FF2B5EF4-FFF2-40B4-BE49-F238E27FC236}">
                <a16:creationId xmlns:a16="http://schemas.microsoft.com/office/drawing/2014/main" id="{1B9F1C51-E8E3-A5F8-33BC-E7B822D4016F}"/>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2361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A655C913-D9C1-F7F6-2145-792669A58E24}"/>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6" name="Text Placeholder 9">
            <a:extLst>
              <a:ext uri="{FF2B5EF4-FFF2-40B4-BE49-F238E27FC236}">
                <a16:creationId xmlns:a16="http://schemas.microsoft.com/office/drawing/2014/main" id="{753F4FD7-61EB-6741-CFE2-C910CE539867}"/>
              </a:ext>
            </a:extLst>
          </p:cNvPr>
          <p:cNvSpPr>
            <a:spLocks noGrp="1"/>
          </p:cNvSpPr>
          <p:nvPr>
            <p:ph type="body" sz="quarter" idx="15"/>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4328752"/>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1" name="Media Placeholder 17">
            <a:extLst>
              <a:ext uri="{FF2B5EF4-FFF2-40B4-BE49-F238E27FC236}">
                <a16:creationId xmlns:a16="http://schemas.microsoft.com/office/drawing/2014/main" id="{0277978A-7ADD-C4D9-D07A-8DAF814B1781}"/>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Amorces de conversation sur le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52AF677C-C6FC-C079-2F42-CFC42E7B41AE}"/>
              </a:ext>
            </a:extLst>
          </p:cNvPr>
          <p:cNvSpPr>
            <a:spLocks noGrp="1"/>
          </p:cNvSpPr>
          <p:nvPr>
            <p:ph type="media" sz="quarter" idx="15"/>
          </p:nvPr>
        </p:nvSpPr>
        <p:spPr>
          <a:xfrm>
            <a:off x="488272" y="1136527"/>
            <a:ext cx="3855128" cy="3190997"/>
          </a:xfrm>
        </p:spPr>
        <p:txBody>
          <a:bodyPr/>
          <a:lstStyle/>
          <a:p>
            <a:r>
              <a:rPr lang="en-US"/>
              <a:t>Click icon to add media</a:t>
            </a:r>
          </a:p>
        </p:txBody>
      </p:sp>
    </p:spTree>
    <p:extLst>
      <p:ext uri="{BB962C8B-B14F-4D97-AF65-F5344CB8AC3E}">
        <p14:creationId xmlns:p14="http://schemas.microsoft.com/office/powerpoint/2010/main" val="4010783550"/>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4800" y="398144"/>
            <a:ext cx="5710555" cy="369332"/>
          </a:xfrm>
          <a:prstGeom prst="rect">
            <a:avLst/>
          </a:prstGeom>
        </p:spPr>
        <p:txBody>
          <a:bodyPr wrap="square" lIns="0" tIns="0" rIns="0" bIns="0">
            <a:spAutoFit/>
          </a:bodyPr>
          <a:lstStyle>
            <a:lvl1pPr>
              <a:defRPr sz="2400" b="1" i="0">
                <a:solidFill>
                  <a:srgbClr val="78BD21"/>
                </a:solidFill>
                <a:latin typeface="Poppins"/>
                <a:cs typeface="Poppins"/>
              </a:defRPr>
            </a:lvl1pPr>
          </a:lstStyle>
          <a:p>
            <a:endParaRPr/>
          </a:p>
        </p:txBody>
      </p:sp>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304800" y="888872"/>
            <a:ext cx="5710555" cy="282575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89AFDDDA-3072-8EBA-CE5C-0B574286F5D3}"/>
              </a:ext>
            </a:extLst>
          </p:cNvPr>
          <p:cNvSpPr>
            <a:spLocks noGrp="1"/>
          </p:cNvSpPr>
          <p:nvPr>
            <p:ph type="ftr" sz="quarter" idx="3"/>
          </p:nvPr>
        </p:nvSpPr>
        <p:spPr>
          <a:xfrm>
            <a:off x="5029200" y="4708525"/>
            <a:ext cx="3086100" cy="273050"/>
          </a:xfrm>
          <a:prstGeom prst="rect">
            <a:avLst/>
          </a:prstGeom>
        </p:spPr>
        <p:txBody>
          <a:bodyPr vert="horz" lIns="91440" tIns="45720" rIns="91440" bIns="45720" rtlCol="0" anchor="ctr"/>
          <a:lstStyle>
            <a:lvl1pPr algn="r">
              <a:defRPr sz="900">
                <a:solidFill>
                  <a:schemeClr val="tx1">
                    <a:tint val="82000"/>
                  </a:schemeClr>
                </a:solidFill>
                <a:latin typeface="Poppins" pitchFamily="2" charset="77"/>
                <a:cs typeface="Poppins" pitchFamily="2" charset="77"/>
              </a:defRPr>
            </a:lvl1pPr>
          </a:lstStyle>
          <a:p>
            <a:r>
              <a:rPr lang="en-US"/>
              <a:t>Amorces de conversation sur le stress</a:t>
            </a:r>
          </a:p>
        </p:txBody>
      </p:sp>
      <p:sp>
        <p:nvSpPr>
          <p:cNvPr id="5" name="Slide Number Placeholder 4">
            <a:extLst>
              <a:ext uri="{FF2B5EF4-FFF2-40B4-BE49-F238E27FC236}">
                <a16:creationId xmlns:a16="http://schemas.microsoft.com/office/drawing/2014/main" id="{B5F2896E-7677-DFEC-34AB-8C75CCE6171F}"/>
              </a:ext>
            </a:extLst>
          </p:cNvPr>
          <p:cNvSpPr>
            <a:spLocks noGrp="1"/>
          </p:cNvSpPr>
          <p:nvPr>
            <p:ph type="sldNum" sz="quarter" idx="4"/>
          </p:nvPr>
        </p:nvSpPr>
        <p:spPr>
          <a:xfrm>
            <a:off x="8229600" y="4708800"/>
            <a:ext cx="802950" cy="273050"/>
          </a:xfrm>
          <a:prstGeom prst="rect">
            <a:avLst/>
          </a:prstGeom>
        </p:spPr>
        <p:txBody>
          <a:bodyPr vert="horz" lIns="91440" tIns="45720" rIns="91440" bIns="45720" rtlCol="0" anchor="ctr"/>
          <a:lstStyle>
            <a:lvl1pPr algn="r">
              <a:defRPr sz="900">
                <a:solidFill>
                  <a:schemeClr val="tx1">
                    <a:tint val="82000"/>
                  </a:schemeClr>
                </a:solidFill>
                <a:latin typeface="Poppins" pitchFamily="2" charset="77"/>
                <a:cs typeface="Poppins" pitchFamily="2" charset="77"/>
              </a:defRPr>
            </a:lvl1pPr>
          </a:lstStyle>
          <a:p>
            <a:fld id="{873CEFD4-33E6-8B4E-819F-F61E5AEC8E0F}" type="slidenum">
              <a:rPr lang="en-US" smtClean="0"/>
              <a:pPr/>
              <a:t>‹#›</a:t>
            </a:fld>
            <a:endParaRPr lang="en-US"/>
          </a:p>
        </p:txBody>
      </p:sp>
      <p:pic>
        <p:nvPicPr>
          <p:cNvPr id="13" name="Picture 12" descr="A purple text on a black background&#10;&#10;Description automatically generated">
            <a:extLst>
              <a:ext uri="{FF2B5EF4-FFF2-40B4-BE49-F238E27FC236}">
                <a16:creationId xmlns:a16="http://schemas.microsoft.com/office/drawing/2014/main" id="{615EBCB7-3318-341A-2EBB-2FC4AD126439}"/>
              </a:ext>
            </a:extLst>
          </p:cNvPr>
          <p:cNvPicPr>
            <a:picLocks noChangeAspect="1"/>
          </p:cNvPicPr>
          <p:nvPr userDrawn="1"/>
        </p:nvPicPr>
        <p:blipFill>
          <a:blip r:embed="rId16">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72" r:id="rId2"/>
    <p:sldLayoutId id="2147483669" r:id="rId3"/>
    <p:sldLayoutId id="2147483670" r:id="rId4"/>
    <p:sldLayoutId id="2147483662" r:id="rId5"/>
    <p:sldLayoutId id="2147483666" r:id="rId6"/>
    <p:sldLayoutId id="2147483667" r:id="rId7"/>
    <p:sldLayoutId id="2147483668" r:id="rId8"/>
    <p:sldLayoutId id="2147483671" r:id="rId9"/>
    <p:sldLayoutId id="2147483673" r:id="rId10"/>
    <p:sldLayoutId id="2147483674" r:id="rId11"/>
    <p:sldLayoutId id="2147483675" r:id="rId12"/>
    <p:sldLayoutId id="2147483676" r:id="rId13"/>
    <p:sldLayoutId id="2147483677" r:id="rId14"/>
  </p:sldLayoutIdLst>
  <p:hf hdr="0" dt="0"/>
  <p:txStyles>
    <p:titleStyle>
      <a:lvl1pPr eaLnBrk="1" hangingPunct="1">
        <a:defRPr>
          <a:solidFill>
            <a:schemeClr val="tx1"/>
          </a:solidFill>
          <a:latin typeface="+mj-lt"/>
          <a:ea typeface="+mj-ea"/>
          <a:cs typeface="+mj-cs"/>
        </a:defRPr>
      </a:lvl1pPr>
    </p:titleStyle>
    <p:body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9_204D360D.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B_1A59D233.xm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video" Target="https://www.youtube.com/embed/BSwsahxVCgw?feature=oembed" TargetMode="External"/><Relationship Id="rId6" Type="http://schemas.openxmlformats.org/officeDocument/2006/relationships/image" Target="../media/image25.png"/><Relationship Id="rId5" Type="http://schemas.openxmlformats.org/officeDocument/2006/relationships/hyperlink" Target="https://smho-smso.ca/online-resources/affiches-sur-lase-pour-les-ecoles-elementaires/" TargetMode="Externa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ideo" Target="https://www.youtube.com/embed/MGWHg_3fj1E?feature=oembed" TargetMode="External"/><Relationship Id="rId6" Type="http://schemas.openxmlformats.org/officeDocument/2006/relationships/hyperlink" Target="https://smho-smso.ca/online-resources/affiches-sur-lase-pour-les-ecoles-elementaires/" TargetMode="External"/><Relationship Id="rId5" Type="http://schemas.openxmlformats.org/officeDocument/2006/relationships/image" Target="../media/image39.jpeg"/><Relationship Id="rId4" Type="http://schemas.openxmlformats.org/officeDocument/2006/relationships/image" Target="../media/image38.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1.xml"/><Relationship Id="rId1" Type="http://schemas.openxmlformats.org/officeDocument/2006/relationships/video" Target="https://www.youtube.com/embed/PUDU2Wex_Ic?feature=oembed" TargetMode="External"/><Relationship Id="rId6" Type="http://schemas.openxmlformats.org/officeDocument/2006/relationships/image" Target="../media/image42.png"/><Relationship Id="rId5" Type="http://schemas.openxmlformats.org/officeDocument/2006/relationships/hyperlink" Target="https://smho-smso.ca/online-resources/affiches-sur-lase-pour-les-ecoles-elementaires/" TargetMode="External"/><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hyperlink" Target="https://smho-smso.ca/wayfinder/fr/"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smho-smso.ca/le-stress-des-eleves-lie-aux-tests-et-aux-examens-le-role-important-du-personnel-enseignant/" TargetMode="External"/><Relationship Id="rId4" Type="http://schemas.openxmlformats.org/officeDocument/2006/relationships/hyperlink" Target="https://smho-smso.ca/online-resources/outil-de-reflexion-sur-la-sante-mentale-en-clas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166E29-504D-3177-F8AB-6D3C3B0E2C0F}"/>
              </a:ext>
            </a:extLst>
          </p:cNvPr>
          <p:cNvSpPr>
            <a:spLocks noGrp="1"/>
          </p:cNvSpPr>
          <p:nvPr>
            <p:ph type="title"/>
          </p:nvPr>
        </p:nvSpPr>
        <p:spPr>
          <a:xfrm>
            <a:off x="304800" y="360031"/>
            <a:ext cx="3657600" cy="1846659"/>
          </a:xfrm>
        </p:spPr>
        <p:txBody>
          <a:bodyPr wrap="square" lIns="0" tIns="0" rIns="0" bIns="0" anchor="t">
            <a:spAutoFit/>
          </a:bodyPr>
          <a:lstStyle/>
          <a:p>
            <a:r>
              <a:rPr lang="fr-CA" noProof="0"/>
              <a:t>Amorces de conversation sur le stress</a:t>
            </a:r>
          </a:p>
        </p:txBody>
      </p:sp>
      <p:sp>
        <p:nvSpPr>
          <p:cNvPr id="2" name="Subtitle 1">
            <a:extLst>
              <a:ext uri="{FF2B5EF4-FFF2-40B4-BE49-F238E27FC236}">
                <a16:creationId xmlns:a16="http://schemas.microsoft.com/office/drawing/2014/main" id="{F1A2C05C-4754-8779-954E-49B1CD7F2074}"/>
              </a:ext>
            </a:extLst>
          </p:cNvPr>
          <p:cNvSpPr>
            <a:spLocks noGrp="1"/>
          </p:cNvSpPr>
          <p:nvPr>
            <p:ph type="subTitle" idx="4"/>
          </p:nvPr>
        </p:nvSpPr>
        <p:spPr>
          <a:xfrm>
            <a:off x="304800" y="2409622"/>
            <a:ext cx="2957855" cy="1588768"/>
          </a:xfrm>
        </p:spPr>
        <p:txBody>
          <a:bodyPr vert="horz" wrap="square" lIns="0" tIns="0" rIns="0" bIns="0" rtlCol="0" anchor="t">
            <a:spAutoFit/>
          </a:bodyPr>
          <a:lstStyle/>
          <a:p>
            <a:r>
              <a:rPr lang="fr-CA" noProof="0">
                <a:latin typeface="Poppins"/>
                <a:cs typeface="Poppins"/>
              </a:rPr>
              <a:t>3 séries de diapositives:</a:t>
            </a:r>
          </a:p>
          <a:p>
            <a:pPr marL="285750" indent="-285750">
              <a:lnSpc>
                <a:spcPct val="112999"/>
              </a:lnSpc>
              <a:buChar char="•"/>
            </a:pPr>
            <a:r>
              <a:rPr lang="fr-CA" sz="1600" noProof="0">
                <a:solidFill>
                  <a:srgbClr val="ED7D31"/>
                </a:solidFill>
                <a:latin typeface="Poppins"/>
                <a:cs typeface="Poppins"/>
              </a:rPr>
              <a:t>Stress 101</a:t>
            </a:r>
          </a:p>
          <a:p>
            <a:pPr marL="285750" indent="-285750">
              <a:lnSpc>
                <a:spcPct val="112999"/>
              </a:lnSpc>
              <a:buChar char="•"/>
            </a:pPr>
            <a:r>
              <a:rPr lang="fr-CA" sz="1600" noProof="0">
                <a:solidFill>
                  <a:srgbClr val="47BFB0"/>
                </a:solidFill>
                <a:latin typeface="Poppins"/>
                <a:cs typeface="Poppins"/>
              </a:rPr>
              <a:t>Stress et l'école</a:t>
            </a:r>
          </a:p>
          <a:p>
            <a:pPr marL="285750" indent="-285750">
              <a:lnSpc>
                <a:spcPct val="112999"/>
              </a:lnSpc>
              <a:buChar char="•"/>
            </a:pPr>
            <a:r>
              <a:rPr lang="fr-CA" sz="1600" noProof="0">
                <a:solidFill>
                  <a:srgbClr val="EF5368"/>
                </a:solidFill>
                <a:latin typeface="Poppins"/>
                <a:cs typeface="Poppins"/>
              </a:rPr>
              <a:t>Obtenir de l'aide pour gérer le stress</a:t>
            </a:r>
            <a:endParaRPr lang="fr-CA" sz="1600" noProof="0">
              <a:solidFill>
                <a:srgbClr val="EF5368"/>
              </a:solidFill>
            </a:endParaRPr>
          </a:p>
        </p:txBody>
      </p:sp>
    </p:spTree>
    <p:extLst>
      <p:ext uri="{BB962C8B-B14F-4D97-AF65-F5344CB8AC3E}">
        <p14:creationId xmlns:p14="http://schemas.microsoft.com/office/powerpoint/2010/main" val="4028512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422B-F7C3-E088-FDA0-967B52A60B7C}"/>
              </a:ext>
            </a:extLst>
          </p:cNvPr>
          <p:cNvSpPr>
            <a:spLocks noGrp="1"/>
          </p:cNvSpPr>
          <p:nvPr>
            <p:ph type="title"/>
          </p:nvPr>
        </p:nvSpPr>
        <p:spPr/>
        <p:txBody>
          <a:bodyPr wrap="square" lIns="0" tIns="0" rIns="0" bIns="0" anchor="t">
            <a:spAutoFit/>
          </a:bodyPr>
          <a:lstStyle/>
          <a:p>
            <a:r>
              <a:rPr lang="fr-CA" noProof="0"/>
              <a:t>Éléments à prendre en compte</a:t>
            </a:r>
          </a:p>
        </p:txBody>
      </p:sp>
      <p:sp>
        <p:nvSpPr>
          <p:cNvPr id="5" name="Text Placeholder 4">
            <a:extLst>
              <a:ext uri="{FF2B5EF4-FFF2-40B4-BE49-F238E27FC236}">
                <a16:creationId xmlns:a16="http://schemas.microsoft.com/office/drawing/2014/main" id="{CFA0C23A-0159-1C78-0052-3CA96736F924}"/>
              </a:ext>
            </a:extLst>
          </p:cNvPr>
          <p:cNvSpPr>
            <a:spLocks noGrp="1"/>
          </p:cNvSpPr>
          <p:nvPr>
            <p:ph type="body" sz="quarter" idx="12"/>
          </p:nvPr>
        </p:nvSpPr>
        <p:spPr>
          <a:xfrm>
            <a:off x="503237" y="1136529"/>
            <a:ext cx="7883117" cy="3190996"/>
          </a:xfrm>
        </p:spPr>
        <p:txBody>
          <a:bodyPr vert="horz" lIns="0" tIns="45720" rIns="0" bIns="45720" rtlCol="0" anchor="t">
            <a:noAutofit/>
          </a:bodyPr>
          <a:lstStyle/>
          <a:p>
            <a:pPr algn="l"/>
            <a:r>
              <a:rPr lang="fr-CA" sz="1400" noProof="0">
                <a:solidFill>
                  <a:srgbClr val="40008C"/>
                </a:solidFill>
                <a:latin typeface="Poppins"/>
                <a:cs typeface="Poppins"/>
              </a:rPr>
              <a:t>Modélisez la réduction du stress et la promotion du calme pendant la discussion </a:t>
            </a:r>
            <a:r>
              <a:rPr lang="fr-CA" sz="1400" b="0" noProof="0">
                <a:latin typeface="Poppins"/>
                <a:cs typeface="Poppins"/>
              </a:rPr>
              <a:t>(p. ex., en tamisant les lumières, en mettant de la musique douce, en utilisant un ton de voix apaisant, en invitant les élèves à s’asseoir confortablement, en choisissant un moment propice, etc.). Mettez en évidence ce que vous faites pour que les élèves établissent le lien avec la gestion du stress. </a:t>
            </a:r>
            <a:endParaRPr lang="fr-CA" sz="1400" noProof="0"/>
          </a:p>
          <a:p>
            <a:pPr algn="l">
              <a:lnSpc>
                <a:spcPct val="112999"/>
              </a:lnSpc>
            </a:pPr>
            <a:r>
              <a:rPr lang="fr-CA" sz="1400" noProof="0">
                <a:solidFill>
                  <a:srgbClr val="40008C"/>
                </a:solidFill>
                <a:latin typeface="Poppins"/>
                <a:cs typeface="Poppins"/>
              </a:rPr>
              <a:t>Appuyez-vous sur les points forts. </a:t>
            </a:r>
            <a:r>
              <a:rPr lang="fr-CA" sz="1400" b="0" noProof="0">
                <a:latin typeface="Poppins"/>
                <a:cs typeface="Poppins"/>
              </a:rPr>
              <a:t>Plusieurs élèves ont déjà des méthodes saines de gestion du stress, basées sur leurs forces personnelles, familiales, culturelles et communautaires. Encouragez diverses perspectives pour enrichir la discussion.  </a:t>
            </a:r>
            <a:endParaRPr lang="fr-CA" sz="1400" noProof="0"/>
          </a:p>
          <a:p>
            <a:pPr>
              <a:lnSpc>
                <a:spcPct val="112999"/>
              </a:lnSpc>
            </a:pPr>
            <a:r>
              <a:rPr lang="fr-CA" sz="1400" noProof="0">
                <a:solidFill>
                  <a:srgbClr val="40008C"/>
                </a:solidFill>
                <a:latin typeface="Poppins"/>
                <a:cs typeface="Poppins"/>
              </a:rPr>
              <a:t>Créez un espace bienveillant</a:t>
            </a:r>
            <a:r>
              <a:rPr lang="fr-CA" sz="1400" noProof="0">
                <a:latin typeface="Poppins"/>
                <a:cs typeface="Poppins"/>
              </a:rPr>
              <a:t> </a:t>
            </a:r>
            <a:r>
              <a:rPr lang="fr-CA" sz="1400" b="0" noProof="0">
                <a:latin typeface="Poppins"/>
                <a:cs typeface="Poppins"/>
              </a:rPr>
              <a:t>en favorisant l’ouverture et la compréhension, et en respectant les élèves en tant qu’individus complexes ayant des besoins divers (p. ex., consultez les ententes de classe sur l’accueil et le respect des différentes perspectives et opinions).</a:t>
            </a:r>
            <a:endParaRPr lang="fr-CA" sz="1400" b="0" noProof="0"/>
          </a:p>
        </p:txBody>
      </p:sp>
      <p:sp>
        <p:nvSpPr>
          <p:cNvPr id="3" name="Footer Placeholder 2">
            <a:extLst>
              <a:ext uri="{FF2B5EF4-FFF2-40B4-BE49-F238E27FC236}">
                <a16:creationId xmlns:a16="http://schemas.microsoft.com/office/drawing/2014/main" id="{1772E3BE-37A1-A29B-4F2E-7B575230BC52}"/>
              </a:ext>
            </a:extLst>
          </p:cNvPr>
          <p:cNvSpPr>
            <a:spLocks noGrp="1"/>
          </p:cNvSpPr>
          <p:nvPr>
            <p:ph type="ftr" sz="quarter" idx="10"/>
          </p:nvPr>
        </p:nvSpPr>
        <p:spPr/>
        <p:txBody>
          <a:bodyPr/>
          <a:lstStyle/>
          <a:p>
            <a:r>
              <a:rPr lang="en-US" err="1">
                <a:latin typeface="Poppins"/>
                <a:cs typeface="Poppins"/>
              </a:rPr>
              <a:t>Amorces</a:t>
            </a:r>
            <a:r>
              <a:rPr lang="en-US">
                <a:latin typeface="Poppins"/>
                <a:cs typeface="Poppins"/>
              </a:rPr>
              <a:t> des conversations sur le stress</a:t>
            </a:r>
            <a:endParaRPr lang="en-US"/>
          </a:p>
        </p:txBody>
      </p:sp>
      <p:sp>
        <p:nvSpPr>
          <p:cNvPr id="4" name="Slide Number Placeholder 3">
            <a:extLst>
              <a:ext uri="{FF2B5EF4-FFF2-40B4-BE49-F238E27FC236}">
                <a16:creationId xmlns:a16="http://schemas.microsoft.com/office/drawing/2014/main" id="{F0159ACF-599F-2B59-4E96-58B5356AF9C7}"/>
              </a:ext>
            </a:extLst>
          </p:cNvPr>
          <p:cNvSpPr>
            <a:spLocks noGrp="1"/>
          </p:cNvSpPr>
          <p:nvPr>
            <p:ph type="sldNum" sz="quarter" idx="11"/>
          </p:nvPr>
        </p:nvSpPr>
        <p:spPr/>
        <p:txBody>
          <a:bodyPr/>
          <a:lstStyle/>
          <a:p>
            <a:fld id="{873CEFD4-33E6-8B4E-819F-F61E5AEC8E0F}" type="slidenum">
              <a:rPr lang="en-US" smtClean="0"/>
              <a:pPr/>
              <a:t>2</a:t>
            </a:fld>
            <a:endParaRPr lang="en-US"/>
          </a:p>
        </p:txBody>
      </p:sp>
    </p:spTree>
    <p:extLst>
      <p:ext uri="{BB962C8B-B14F-4D97-AF65-F5344CB8AC3E}">
        <p14:creationId xmlns:p14="http://schemas.microsoft.com/office/powerpoint/2010/main" val="200869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7ADEBED-9D79-C5B9-F28D-101D55CA0FD4}"/>
              </a:ext>
            </a:extLst>
          </p:cNvPr>
          <p:cNvSpPr txBox="1">
            <a:spLocks noGrp="1"/>
          </p:cNvSpPr>
          <p:nvPr>
            <p:ph type="title" idx="4294967295"/>
          </p:nvPr>
        </p:nvSpPr>
        <p:spPr>
          <a:xfrm>
            <a:off x="344571" y="-517430"/>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Éléments à prendre en compte - 2</a:t>
            </a:r>
          </a:p>
        </p:txBody>
      </p:sp>
      <p:sp>
        <p:nvSpPr>
          <p:cNvPr id="2" name="Title 1">
            <a:extLst>
              <a:ext uri="{FF2B5EF4-FFF2-40B4-BE49-F238E27FC236}">
                <a16:creationId xmlns:a16="http://schemas.microsoft.com/office/drawing/2014/main" id="{D91D9A93-3D12-3023-C47F-8E696F2F31AA}"/>
              </a:ext>
            </a:extLst>
          </p:cNvPr>
          <p:cNvSpPr>
            <a:spLocks/>
          </p:cNvSpPr>
          <p:nvPr/>
        </p:nvSpPr>
        <p:spPr>
          <a:xfrm>
            <a:off x="503771" y="517525"/>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Éléments à prendre en compte</a:t>
            </a:r>
          </a:p>
        </p:txBody>
      </p:sp>
      <p:sp>
        <p:nvSpPr>
          <p:cNvPr id="5" name="Text Placeholder 4">
            <a:extLst>
              <a:ext uri="{FF2B5EF4-FFF2-40B4-BE49-F238E27FC236}">
                <a16:creationId xmlns:a16="http://schemas.microsoft.com/office/drawing/2014/main" id="{669A0C8C-0F3F-EA49-3447-E22C4B1A546A}"/>
              </a:ext>
            </a:extLst>
          </p:cNvPr>
          <p:cNvSpPr>
            <a:spLocks noGrp="1"/>
          </p:cNvSpPr>
          <p:nvPr>
            <p:ph type="body" sz="quarter" idx="12"/>
          </p:nvPr>
        </p:nvSpPr>
        <p:spPr>
          <a:xfrm>
            <a:off x="503237" y="1136529"/>
            <a:ext cx="7865699" cy="3190996"/>
          </a:xfrm>
        </p:spPr>
        <p:txBody>
          <a:bodyPr vert="horz" lIns="0" tIns="45720" rIns="0" bIns="45720" rtlCol="0" anchor="t">
            <a:normAutofit/>
          </a:bodyPr>
          <a:lstStyle/>
          <a:p>
            <a:pPr algn="l"/>
            <a:r>
              <a:rPr lang="fr-CA" sz="1400" noProof="0">
                <a:solidFill>
                  <a:srgbClr val="40008C"/>
                </a:solidFill>
                <a:latin typeface="Poppins"/>
                <a:cs typeface="Poppins"/>
              </a:rPr>
              <a:t>Considérez les moments propices. </a:t>
            </a:r>
            <a:r>
              <a:rPr lang="fr-CA" sz="1400" b="0" noProof="0">
                <a:latin typeface="Poppins"/>
                <a:cs typeface="Poppins"/>
              </a:rPr>
              <a:t>Bien que le stress fait partie de la vie quotidienne, il peut y avoir des moments où une conversation s’avère particulièrement utile (p. ex., avant un test de l’OQRE ou des transitions telles que l’obtention d’un diplôme ou un changement d’école).  </a:t>
            </a:r>
            <a:endParaRPr lang="fr-CA" sz="1400" b="0" noProof="0"/>
          </a:p>
          <a:p>
            <a:pPr algn="l">
              <a:lnSpc>
                <a:spcPct val="112999"/>
              </a:lnSpc>
            </a:pPr>
            <a:r>
              <a:rPr lang="fr-CA" sz="1400" noProof="0">
                <a:solidFill>
                  <a:srgbClr val="40008C"/>
                </a:solidFill>
                <a:latin typeface="Poppins"/>
                <a:cs typeface="Poppins"/>
              </a:rPr>
              <a:t>Proposez diverses façons de participer à la discussion</a:t>
            </a:r>
            <a:r>
              <a:rPr lang="fr-CA" sz="1400" b="0" noProof="0">
                <a:latin typeface="Poppins"/>
                <a:cs typeface="Poppins"/>
              </a:rPr>
              <a:t> (p. ex., un espace virtuel ou physique ou une boîte à questions), tout en respectant la décision d’écouter comme un moyen de participer. </a:t>
            </a:r>
            <a:endParaRPr lang="fr-CA" sz="1400" b="0" noProof="0"/>
          </a:p>
          <a:p>
            <a:pPr>
              <a:lnSpc>
                <a:spcPct val="112999"/>
              </a:lnSpc>
            </a:pPr>
            <a:r>
              <a:rPr lang="fr-CA" sz="1400" noProof="0">
                <a:solidFill>
                  <a:srgbClr val="40008C"/>
                </a:solidFill>
                <a:latin typeface="Poppins"/>
                <a:cs typeface="Poppins"/>
              </a:rPr>
              <a:t>Concentrez-vous sur l’apprentissage collectif du stress en classe</a:t>
            </a:r>
            <a:r>
              <a:rPr lang="fr-CA" sz="1400" noProof="0">
                <a:latin typeface="Poppins"/>
                <a:cs typeface="Poppins"/>
              </a:rPr>
              <a:t>, </a:t>
            </a:r>
            <a:r>
              <a:rPr lang="fr-CA" sz="1400" b="0" noProof="0">
                <a:latin typeface="Poppins"/>
                <a:cs typeface="Poppins"/>
              </a:rPr>
              <a:t>plutôt que sur l’échange d’histoires personnelles. Si un élève souhaite parler d’une situation personnelle délicate, invitez-le à venir vous voir après le cours. </a:t>
            </a:r>
            <a:endParaRPr lang="fr-CA" sz="1400" b="0" noProof="0"/>
          </a:p>
        </p:txBody>
      </p:sp>
      <p:sp>
        <p:nvSpPr>
          <p:cNvPr id="3" name="Footer Placeholder 2">
            <a:extLst>
              <a:ext uri="{FF2B5EF4-FFF2-40B4-BE49-F238E27FC236}">
                <a16:creationId xmlns:a16="http://schemas.microsoft.com/office/drawing/2014/main" id="{40F80E6C-38B9-D791-1298-52A2E9BFEABA}"/>
              </a:ext>
            </a:extLst>
          </p:cNvPr>
          <p:cNvSpPr>
            <a:spLocks noGrp="1"/>
          </p:cNvSpPr>
          <p:nvPr>
            <p:ph type="ftr" sz="quarter" idx="10"/>
          </p:nvPr>
        </p:nvSpPr>
        <p:spPr/>
        <p:txBody>
          <a:bodyPr/>
          <a:lstStyle/>
          <a:p>
            <a:endParaRPr lang="en-US">
              <a:latin typeface="Poppins"/>
              <a:cs typeface="Poppins"/>
            </a:endParaRPr>
          </a:p>
          <a:p>
            <a:r>
              <a:rPr lang="en-US">
                <a:latin typeface="Poppins"/>
                <a:cs typeface="Poppins"/>
              </a:rPr>
              <a:t>Amorces des conversations sur le stress</a:t>
            </a:r>
            <a:endParaRPr lang="en-US">
              <a:solidFill>
                <a:srgbClr val="000000"/>
              </a:solidFill>
              <a:latin typeface="Poppins"/>
              <a:cs typeface="Poppins"/>
            </a:endParaRPr>
          </a:p>
          <a:p>
            <a:endParaRPr lang="en-US"/>
          </a:p>
        </p:txBody>
      </p:sp>
      <p:sp>
        <p:nvSpPr>
          <p:cNvPr id="4" name="Slide Number Placeholder 3">
            <a:extLst>
              <a:ext uri="{FF2B5EF4-FFF2-40B4-BE49-F238E27FC236}">
                <a16:creationId xmlns:a16="http://schemas.microsoft.com/office/drawing/2014/main" id="{6C3EEBE5-7E7C-AB38-815D-5D047CA880DC}"/>
              </a:ext>
            </a:extLst>
          </p:cNvPr>
          <p:cNvSpPr>
            <a:spLocks noGrp="1"/>
          </p:cNvSpPr>
          <p:nvPr>
            <p:ph type="sldNum" sz="quarter" idx="11"/>
          </p:nvPr>
        </p:nvSpPr>
        <p:spPr/>
        <p:txBody>
          <a:bodyPr/>
          <a:lstStyle/>
          <a:p>
            <a:fld id="{873CEFD4-33E6-8B4E-819F-F61E5AEC8E0F}" type="slidenum">
              <a:rPr lang="en-US" smtClean="0"/>
              <a:pPr/>
              <a:t>3</a:t>
            </a:fld>
            <a:endParaRPr lang="en-US"/>
          </a:p>
        </p:txBody>
      </p:sp>
    </p:spTree>
    <p:extLst>
      <p:ext uri="{BB962C8B-B14F-4D97-AF65-F5344CB8AC3E}">
        <p14:creationId xmlns:p14="http://schemas.microsoft.com/office/powerpoint/2010/main" val="3671775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AC8B8-97B0-2E2A-C39F-2DE2B9C7F370}"/>
              </a:ext>
            </a:extLst>
          </p:cNvPr>
          <p:cNvSpPr>
            <a:spLocks noGrp="1"/>
          </p:cNvSpPr>
          <p:nvPr>
            <p:ph type="title"/>
          </p:nvPr>
        </p:nvSpPr>
        <p:spPr/>
        <p:txBody>
          <a:bodyPr/>
          <a:lstStyle/>
          <a:p>
            <a:r>
              <a:rPr lang="fr-CA" noProof="0"/>
              <a:t>Stress 101</a:t>
            </a:r>
          </a:p>
        </p:txBody>
      </p:sp>
      <p:sp>
        <p:nvSpPr>
          <p:cNvPr id="3" name="Footer Placeholder 2">
            <a:extLst>
              <a:ext uri="{FF2B5EF4-FFF2-40B4-BE49-F238E27FC236}">
                <a16:creationId xmlns:a16="http://schemas.microsoft.com/office/drawing/2014/main" id="{4E59F4A6-DF91-7501-7CDD-C99099EAD045}"/>
              </a:ext>
            </a:extLst>
          </p:cNvPr>
          <p:cNvSpPr>
            <a:spLocks noGrp="1"/>
          </p:cNvSpPr>
          <p:nvPr>
            <p:ph type="ftr" sz="quarter" idx="10"/>
          </p:nvPr>
        </p:nvSpPr>
        <p:spPr/>
        <p:txBody>
          <a:bodyPr/>
          <a:lstStyle/>
          <a:p>
            <a:endParaRPr lang="en-US">
              <a:solidFill>
                <a:srgbClr val="767676"/>
              </a:solidFill>
              <a:latin typeface="Poppins"/>
              <a:cs typeface="Poppins"/>
            </a:endParaRPr>
          </a:p>
          <a:p>
            <a:r>
              <a:rPr lang="en-US">
                <a:latin typeface="Poppins"/>
                <a:cs typeface="Poppins"/>
              </a:rPr>
              <a:t>Amorces des conversations sur le stress</a:t>
            </a:r>
          </a:p>
          <a:p>
            <a:endParaRPr lang="en-US"/>
          </a:p>
        </p:txBody>
      </p:sp>
      <p:sp>
        <p:nvSpPr>
          <p:cNvPr id="4" name="Slide Number Placeholder 3">
            <a:extLst>
              <a:ext uri="{FF2B5EF4-FFF2-40B4-BE49-F238E27FC236}">
                <a16:creationId xmlns:a16="http://schemas.microsoft.com/office/drawing/2014/main" id="{44E663F9-20D3-34E3-6F76-B1A9F75E5CC4}"/>
              </a:ext>
            </a:extLst>
          </p:cNvPr>
          <p:cNvSpPr>
            <a:spLocks noGrp="1"/>
          </p:cNvSpPr>
          <p:nvPr>
            <p:ph type="sldNum" sz="quarter" idx="11"/>
          </p:nvPr>
        </p:nvSpPr>
        <p:spPr/>
        <p:txBody>
          <a:bodyPr/>
          <a:lstStyle/>
          <a:p>
            <a:fld id="{873CEFD4-33E6-8B4E-819F-F61E5AEC8E0F}" type="slidenum">
              <a:rPr lang="en-US" smtClean="0"/>
              <a:pPr/>
              <a:t>4</a:t>
            </a:fld>
            <a:endParaRPr lang="en-US"/>
          </a:p>
        </p:txBody>
      </p:sp>
    </p:spTree>
    <p:extLst>
      <p:ext uri="{BB962C8B-B14F-4D97-AF65-F5344CB8AC3E}">
        <p14:creationId xmlns:p14="http://schemas.microsoft.com/office/powerpoint/2010/main" val="171601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ED4B-EFD0-C45F-7F37-9DBEA6834B48}"/>
              </a:ext>
            </a:extLst>
          </p:cNvPr>
          <p:cNvSpPr>
            <a:spLocks noGrp="1"/>
          </p:cNvSpPr>
          <p:nvPr>
            <p:ph type="title"/>
          </p:nvPr>
        </p:nvSpPr>
        <p:spPr>
          <a:xfrm>
            <a:off x="480485" y="1899757"/>
            <a:ext cx="8183029" cy="1107996"/>
          </a:xfrm>
        </p:spPr>
        <p:txBody>
          <a:bodyPr/>
          <a:lstStyle/>
          <a:p>
            <a:pPr algn="ctr"/>
            <a:r>
              <a:rPr lang="fr-CA" sz="3600" noProof="0">
                <a:solidFill>
                  <a:srgbClr val="78BD21"/>
                </a:solidFill>
                <a:latin typeface="Poppins"/>
                <a:ea typeface="Roboto"/>
                <a:cs typeface="Poppins"/>
              </a:rPr>
              <a:t>Quels sont les facteurs de stress possibles pour les élèves ? </a:t>
            </a:r>
            <a:endParaRPr lang="en-US"/>
          </a:p>
        </p:txBody>
      </p:sp>
      <p:sp>
        <p:nvSpPr>
          <p:cNvPr id="7" name="Title 1">
            <a:extLst>
              <a:ext uri="{FF2B5EF4-FFF2-40B4-BE49-F238E27FC236}">
                <a16:creationId xmlns:a16="http://schemas.microsoft.com/office/drawing/2014/main" id="{5E13489E-1272-2655-9B62-2085CAD639BF}"/>
              </a:ext>
            </a:extLst>
          </p:cNvPr>
          <p:cNvSpPr txBox="1">
            <a:spLocks/>
          </p:cNvSpPr>
          <p:nvPr/>
        </p:nvSpPr>
        <p:spPr>
          <a:xfrm>
            <a:off x="6196084" y="342585"/>
            <a:ext cx="2691851"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Activité brise-glace</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endParaRPr lang="en-US">
              <a:latin typeface="Poppins"/>
              <a:cs typeface="Poppins"/>
            </a:endParaRPr>
          </a:p>
          <a:p>
            <a:endParaRPr lang="en-US">
              <a:latin typeface="Poppins"/>
              <a:cs typeface="Poppins"/>
            </a:endParaRPr>
          </a:p>
          <a:p>
            <a:r>
              <a:rPr lang="en-US">
                <a:latin typeface="Poppins"/>
                <a:cs typeface="Poppins"/>
              </a:rPr>
              <a:t>Amorces des conversations sur le stress</a:t>
            </a:r>
            <a:endParaRPr lang="en-US">
              <a:solidFill>
                <a:srgbClr val="000000"/>
              </a:solidFill>
              <a:latin typeface="Poppins"/>
              <a:cs typeface="Poppins"/>
            </a:endParaRPr>
          </a:p>
          <a:p>
            <a:endParaRPr lang="en-US"/>
          </a:p>
          <a:p>
            <a:endParaRPr lang="en-US"/>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5</a:t>
            </a:fld>
            <a:endParaRPr lang="en-US"/>
          </a:p>
        </p:txBody>
      </p:sp>
    </p:spTree>
    <p:extLst>
      <p:ext uri="{BB962C8B-B14F-4D97-AF65-F5344CB8AC3E}">
        <p14:creationId xmlns:p14="http://schemas.microsoft.com/office/powerpoint/2010/main" val="107167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65B1A43-2C98-2E20-A754-3E950A24BD64}"/>
              </a:ext>
            </a:extLst>
          </p:cNvPr>
          <p:cNvSpPr txBox="1">
            <a:spLocks noGrp="1"/>
          </p:cNvSpPr>
          <p:nvPr>
            <p:ph type="title" idx="4294967295"/>
          </p:nvPr>
        </p:nvSpPr>
        <p:spPr>
          <a:xfrm>
            <a:off x="273399" y="-882258"/>
            <a:ext cx="8183029"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Quels sont les facteurs de stress possibles pour les élèves ? - 2</a:t>
            </a:r>
            <a:endParaRPr kumimoji="0" lang="fr-CA" sz="2400" b="1" i="0" u="none" strike="noStrike" kern="1200" cap="none" spc="0" normalizeH="0" baseline="0" noProof="0">
              <a:ln>
                <a:noFill/>
              </a:ln>
              <a:solidFill>
                <a:srgbClr val="78BD21"/>
              </a:solidFill>
              <a:effectLst/>
              <a:uLnTx/>
              <a:uFillTx/>
              <a:latin typeface="Poppins"/>
              <a:ea typeface="+mj-ea"/>
              <a:cs typeface="Poppins"/>
            </a:endParaRPr>
          </a:p>
        </p:txBody>
      </p:sp>
      <p:sp>
        <p:nvSpPr>
          <p:cNvPr id="7" name="Title 1">
            <a:extLst>
              <a:ext uri="{FF2B5EF4-FFF2-40B4-BE49-F238E27FC236}">
                <a16:creationId xmlns:a16="http://schemas.microsoft.com/office/drawing/2014/main" id="{CD416279-54A7-53F9-B37D-C0BEF10A537E}"/>
              </a:ext>
            </a:extLst>
          </p:cNvPr>
          <p:cNvSpPr txBox="1">
            <a:spLocks/>
          </p:cNvSpPr>
          <p:nvPr/>
        </p:nvSpPr>
        <p:spPr>
          <a:xfrm>
            <a:off x="8097997" y="293387"/>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11" name="Title 1">
            <a:extLst>
              <a:ext uri="{FF2B5EF4-FFF2-40B4-BE49-F238E27FC236}">
                <a16:creationId xmlns:a16="http://schemas.microsoft.com/office/drawing/2014/main" id="{CDFAD7DD-42FC-4665-1BED-5F0CE8820FCB}"/>
              </a:ext>
            </a:extLst>
          </p:cNvPr>
          <p:cNvSpPr txBox="1">
            <a:spLocks/>
          </p:cNvSpPr>
          <p:nvPr/>
        </p:nvSpPr>
        <p:spPr>
          <a:xfrm>
            <a:off x="503771" y="736900"/>
            <a:ext cx="8183029" cy="738664"/>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kern="0"/>
              <a:t>Quels sont les facteurs de stress possibles pour les élèves ? </a:t>
            </a:r>
            <a:endParaRPr lang="fr-CA"/>
          </a:p>
        </p:txBody>
      </p:sp>
      <p:sp>
        <p:nvSpPr>
          <p:cNvPr id="6" name="Text Placeholder 5">
            <a:extLst>
              <a:ext uri="{FF2B5EF4-FFF2-40B4-BE49-F238E27FC236}">
                <a16:creationId xmlns:a16="http://schemas.microsoft.com/office/drawing/2014/main" id="{0AC92696-2ED9-81BA-9C86-D1373AB8A6E3}"/>
              </a:ext>
            </a:extLst>
          </p:cNvPr>
          <p:cNvSpPr>
            <a:spLocks noGrp="1"/>
          </p:cNvSpPr>
          <p:nvPr>
            <p:ph type="body" sz="quarter" idx="13"/>
          </p:nvPr>
        </p:nvSpPr>
        <p:spPr>
          <a:xfrm>
            <a:off x="531357" y="1614918"/>
            <a:ext cx="6031698" cy="2520684"/>
          </a:xfrm>
        </p:spPr>
        <p:txBody>
          <a:bodyPr vert="horz" lIns="0" tIns="45720" rIns="0" bIns="45720" rtlCol="0" anchor="t">
            <a:noAutofit/>
          </a:bodyPr>
          <a:lstStyle/>
          <a:p>
            <a:pPr algn="l"/>
            <a:r>
              <a:rPr lang="fr-CA" sz="2000" b="0" noProof="0">
                <a:latin typeface="Poppins"/>
                <a:cs typeface="Poppins"/>
              </a:rPr>
              <a:t>les devoirs et les examens; </a:t>
            </a:r>
            <a:endParaRPr lang="fr-CA" sz="2000" b="0" noProof="0"/>
          </a:p>
          <a:p>
            <a:pPr algn="l">
              <a:lnSpc>
                <a:spcPct val="112999"/>
              </a:lnSpc>
            </a:pPr>
            <a:r>
              <a:rPr lang="fr-CA" sz="2000" b="0" noProof="0">
                <a:latin typeface="Poppins"/>
                <a:cs typeface="Poppins"/>
              </a:rPr>
              <a:t>les amis; </a:t>
            </a:r>
            <a:endParaRPr lang="fr-CA" b="0" noProof="0"/>
          </a:p>
          <a:p>
            <a:pPr algn="l">
              <a:lnSpc>
                <a:spcPct val="112999"/>
              </a:lnSpc>
            </a:pPr>
            <a:r>
              <a:rPr lang="fr-CA" sz="2000" b="0" noProof="0">
                <a:latin typeface="Poppins"/>
                <a:cs typeface="Poppins"/>
              </a:rPr>
              <a:t>les sports et les activités; </a:t>
            </a:r>
            <a:endParaRPr lang="fr-CA" b="0" noProof="0"/>
          </a:p>
          <a:p>
            <a:pPr algn="l">
              <a:lnSpc>
                <a:spcPct val="112999"/>
              </a:lnSpc>
            </a:pPr>
            <a:r>
              <a:rPr lang="fr-CA" sz="2000" b="0" noProof="0">
                <a:latin typeface="Poppins"/>
                <a:cs typeface="Poppins"/>
              </a:rPr>
              <a:t>les parents/aidants naturels/la famille; </a:t>
            </a:r>
            <a:endParaRPr lang="fr-CA" b="0" noProof="0"/>
          </a:p>
          <a:p>
            <a:pPr algn="l">
              <a:lnSpc>
                <a:spcPct val="112999"/>
              </a:lnSpc>
            </a:pPr>
            <a:r>
              <a:rPr lang="fr-CA" sz="2000" b="0" noProof="0">
                <a:latin typeface="Poppins"/>
                <a:cs typeface="Poppins"/>
              </a:rPr>
              <a:t>les événements de l’actualité; </a:t>
            </a:r>
            <a:endParaRPr lang="fr-CA" b="0" noProof="0"/>
          </a:p>
          <a:p>
            <a:pPr>
              <a:lnSpc>
                <a:spcPct val="112999"/>
              </a:lnSpc>
            </a:pPr>
            <a:r>
              <a:rPr lang="fr-CA" sz="2000" b="0" noProof="0">
                <a:latin typeface="Poppins"/>
                <a:cs typeface="Poppins"/>
              </a:rPr>
              <a:t>d’autres idées ?</a:t>
            </a:r>
            <a:endParaRPr lang="fr-CA" b="0" noProof="0"/>
          </a:p>
        </p:txBody>
      </p:sp>
      <p:pic>
        <p:nvPicPr>
          <p:cNvPr id="2" name="Graphic 1" descr="Backpack with stack of books and pear">
            <a:extLst>
              <a:ext uri="{FF2B5EF4-FFF2-40B4-BE49-F238E27FC236}">
                <a16:creationId xmlns:a16="http://schemas.microsoft.com/office/drawing/2014/main" id="{861C8CDB-563A-77B6-B1BE-0A1EA21057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1255" y="1475126"/>
            <a:ext cx="3508127" cy="3507824"/>
          </a:xfrm>
          <a:prstGeom prst="rect">
            <a:avLst/>
          </a:prstGeom>
        </p:spPr>
      </p:pic>
      <p:sp>
        <p:nvSpPr>
          <p:cNvPr id="3" name="Footer Placeholder 2">
            <a:extLst>
              <a:ext uri="{FF2B5EF4-FFF2-40B4-BE49-F238E27FC236}">
                <a16:creationId xmlns:a16="http://schemas.microsoft.com/office/drawing/2014/main" id="{5723C4C5-A98C-E9F5-1CDF-0C1355784952}"/>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972C3B9C-667C-453D-F69E-66AC6DB80371}"/>
              </a:ext>
            </a:extLst>
          </p:cNvPr>
          <p:cNvSpPr>
            <a:spLocks noGrp="1"/>
          </p:cNvSpPr>
          <p:nvPr>
            <p:ph type="sldNum" sz="quarter" idx="11"/>
          </p:nvPr>
        </p:nvSpPr>
        <p:spPr/>
        <p:txBody>
          <a:bodyPr/>
          <a:lstStyle/>
          <a:p>
            <a:fld id="{873CEFD4-33E6-8B4E-819F-F61E5AEC8E0F}" type="slidenum">
              <a:rPr lang="en-US" smtClean="0"/>
              <a:pPr/>
              <a:t>6</a:t>
            </a:fld>
            <a:endParaRPr lang="en-US"/>
          </a:p>
        </p:txBody>
      </p:sp>
    </p:spTree>
    <p:extLst>
      <p:ext uri="{BB962C8B-B14F-4D97-AF65-F5344CB8AC3E}">
        <p14:creationId xmlns:p14="http://schemas.microsoft.com/office/powerpoint/2010/main" val="1861772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53670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Qu'est-ce que le stress ? </a:t>
            </a:r>
            <a:endParaRPr kumimoji="0" lang="fr-CA" sz="3600" b="1" i="0" u="none" strike="noStrike" kern="0" cap="none" spc="0" normalizeH="0" baseline="0" noProof="0">
              <a:ln>
                <a:noFill/>
              </a:ln>
              <a:solidFill>
                <a:srgbClr val="78BD21"/>
              </a:solidFill>
              <a:effectLst/>
              <a:uLnTx/>
              <a:uFillTx/>
              <a:latin typeface="Poppins"/>
              <a:ea typeface="Roboto"/>
              <a:cs typeface="Poppins" pitchFamily="2" charset="77"/>
            </a:endParaRPr>
          </a:p>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Le stress est-il mauvais ?</a:t>
            </a:r>
            <a:endParaRPr kumimoji="0" lang="fr-CA" sz="3600" b="1" i="0" u="none" strike="noStrike" kern="0" cap="none" spc="0" normalizeH="0" baseline="0" noProof="0">
              <a:ln>
                <a:noFill/>
              </a:ln>
              <a:solidFill>
                <a:srgbClr val="78BD21"/>
              </a:solidFill>
              <a:effectLst/>
              <a:uLnTx/>
              <a:uFillTx/>
              <a:latin typeface="Poppins"/>
              <a:ea typeface="+mn-ea"/>
              <a:cs typeface="Poppins" pitchFamily="2" charset="77"/>
            </a:endParaRPr>
          </a:p>
        </p:txBody>
      </p:sp>
      <p:sp>
        <p:nvSpPr>
          <p:cNvPr id="8" name="Oval 7">
            <a:extLst>
              <a:ext uri="{FF2B5EF4-FFF2-40B4-BE49-F238E27FC236}">
                <a16:creationId xmlns:a16="http://schemas.microsoft.com/office/drawing/2014/main" id="{DBE41CED-DF3E-5A5C-BCD6-41DABCA14A49}"/>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42082FB-86ED-CE23-154E-8C03A0086323}"/>
              </a:ext>
            </a:extLst>
          </p:cNvPr>
          <p:cNvSpPr txBox="1"/>
          <p:nvPr/>
        </p:nvSpPr>
        <p:spPr>
          <a:xfrm>
            <a:off x="8193672" y="474418"/>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A1</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7</a:t>
            </a:fld>
            <a:endParaRPr lang="en-US"/>
          </a:p>
        </p:txBody>
      </p:sp>
    </p:spTree>
    <p:extLst>
      <p:ext uri="{BB962C8B-B14F-4D97-AF65-F5344CB8AC3E}">
        <p14:creationId xmlns:p14="http://schemas.microsoft.com/office/powerpoint/2010/main" val="2926063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6F2E5BE-589D-B887-02B2-387A6A81264A}"/>
              </a:ext>
            </a:extLst>
          </p:cNvPr>
          <p:cNvSpPr txBox="1">
            <a:spLocks noGrp="1"/>
          </p:cNvSpPr>
          <p:nvPr>
            <p:ph type="title" idx="4294967295"/>
          </p:nvPr>
        </p:nvSpPr>
        <p:spPr>
          <a:xfrm>
            <a:off x="230868" y="-535061"/>
            <a:ext cx="8455932"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Qu'est-ce que le stress? Le stress est-il mauvais ? - 2</a:t>
            </a:r>
          </a:p>
        </p:txBody>
      </p:sp>
      <p:sp>
        <p:nvSpPr>
          <p:cNvPr id="2" name="Title 1">
            <a:extLst>
              <a:ext uri="{FF2B5EF4-FFF2-40B4-BE49-F238E27FC236}">
                <a16:creationId xmlns:a16="http://schemas.microsoft.com/office/drawing/2014/main" id="{82FDBF18-B8FB-A77C-D633-0AC7E831A479}"/>
              </a:ext>
            </a:extLst>
          </p:cNvPr>
          <p:cNvSpPr>
            <a:spLocks/>
          </p:cNvSpPr>
          <p:nvPr/>
        </p:nvSpPr>
        <p:spPr>
          <a:xfrm>
            <a:off x="503771" y="966339"/>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Qu'est-ce que le stress? Le stress est-il mauvais ?</a:t>
            </a:r>
          </a:p>
        </p:txBody>
      </p:sp>
      <p:sp>
        <p:nvSpPr>
          <p:cNvPr id="11" name="Title 1">
            <a:extLst>
              <a:ext uri="{FF2B5EF4-FFF2-40B4-BE49-F238E27FC236}">
                <a16:creationId xmlns:a16="http://schemas.microsoft.com/office/drawing/2014/main" id="{FDFA1BAD-B431-7FF2-A299-08FDB456B449}"/>
              </a:ext>
            </a:extLst>
          </p:cNvPr>
          <p:cNvSpPr txBox="1">
            <a:spLocks/>
          </p:cNvSpPr>
          <p:nvPr/>
        </p:nvSpPr>
        <p:spPr>
          <a:xfrm>
            <a:off x="7391867" y="364334"/>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499066" y="1585343"/>
            <a:ext cx="7236757" cy="2598168"/>
          </a:xfrm>
          <a:ln>
            <a:noFill/>
          </a:ln>
        </p:spPr>
        <p:txBody>
          <a:bodyPr/>
          <a:lstStyle/>
          <a:p>
            <a:pPr algn="l"/>
            <a:r>
              <a:rPr lang="fr-CA" sz="2000" b="0">
                <a:latin typeface="Poppins"/>
                <a:cs typeface="Poppins"/>
              </a:rPr>
              <a:t>Le stress est un sentiment que nous ressentons et qui peut provenir de situations difficiles, inconfortables ou qui nous mettent au défi.</a:t>
            </a:r>
          </a:p>
          <a:p>
            <a:pPr algn="l">
              <a:lnSpc>
                <a:spcPct val="112999"/>
              </a:lnSpc>
            </a:pPr>
            <a:r>
              <a:rPr lang="fr-CA" sz="2000" b="0">
                <a:latin typeface="Poppins"/>
                <a:cs typeface="Poppins"/>
              </a:rPr>
              <a:t>Il existe de nombreux types de stress. Certains sont utiles et d’autres non. </a:t>
            </a:r>
            <a:endParaRPr lang="fr-CA" sz="2000" b="0"/>
          </a:p>
          <a:p>
            <a:pPr algn="l">
              <a:lnSpc>
                <a:spcPct val="112999"/>
              </a:lnSpc>
            </a:pPr>
            <a:r>
              <a:rPr lang="fr-CA" sz="2000" b="0">
                <a:latin typeface="Poppins"/>
                <a:cs typeface="Poppins"/>
              </a:rPr>
              <a:t>D'autres idées ?</a:t>
            </a:r>
            <a:endParaRPr lang="fr-CA" sz="2000" b="0"/>
          </a:p>
        </p:txBody>
      </p:sp>
      <p:sp>
        <p:nvSpPr>
          <p:cNvPr id="7" name="Oval 6">
            <a:extLst>
              <a:ext uri="{FF2B5EF4-FFF2-40B4-BE49-F238E27FC236}">
                <a16:creationId xmlns:a16="http://schemas.microsoft.com/office/drawing/2014/main" id="{B646C80E-0C03-68DE-B831-565BBE558E34}"/>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CBC242-BBEE-9243-B27B-9D027943056E}"/>
              </a:ext>
            </a:extLst>
          </p:cNvPr>
          <p:cNvSpPr txBox="1"/>
          <p:nvPr/>
        </p:nvSpPr>
        <p:spPr>
          <a:xfrm>
            <a:off x="8193672" y="48744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A1</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8</a:t>
            </a:fld>
            <a:endParaRPr lang="en-US"/>
          </a:p>
        </p:txBody>
      </p:sp>
    </p:spTree>
    <p:extLst>
      <p:ext uri="{BB962C8B-B14F-4D97-AF65-F5344CB8AC3E}">
        <p14:creationId xmlns:p14="http://schemas.microsoft.com/office/powerpoint/2010/main" val="689510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C59E451-CCC0-4847-1D6E-8157A654F771}"/>
              </a:ext>
            </a:extLst>
          </p:cNvPr>
          <p:cNvSpPr>
            <a:spLocks noGrp="1"/>
          </p:cNvSpPr>
          <p:nvPr>
            <p:ph type="title"/>
          </p:nvPr>
        </p:nvSpPr>
        <p:spPr>
          <a:xfrm>
            <a:off x="503771" y="507462"/>
            <a:ext cx="8183029" cy="369332"/>
          </a:xfrm>
        </p:spPr>
        <p:txBody>
          <a:bodyPr wrap="square" lIns="0" tIns="0" rIns="0" bIns="0" anchor="t">
            <a:spAutoFit/>
          </a:bodyPr>
          <a:lstStyle/>
          <a:p>
            <a:r>
              <a:rPr lang="fr-CA" noProof="0"/>
              <a:t>La courbe des niveaux de stress</a:t>
            </a:r>
          </a:p>
        </p:txBody>
      </p:sp>
      <p:sp>
        <p:nvSpPr>
          <p:cNvPr id="17" name="Title 1">
            <a:extLst>
              <a:ext uri="{FF2B5EF4-FFF2-40B4-BE49-F238E27FC236}">
                <a16:creationId xmlns:a16="http://schemas.microsoft.com/office/drawing/2014/main" id="{5CDCDC0B-8B49-6804-0A8E-436028F25069}"/>
              </a:ext>
            </a:extLst>
          </p:cNvPr>
          <p:cNvSpPr txBox="1">
            <a:spLocks/>
          </p:cNvSpPr>
          <p:nvPr/>
        </p:nvSpPr>
        <p:spPr>
          <a:xfrm>
            <a:off x="7326077"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3" name="Oval 2">
            <a:extLst>
              <a:ext uri="{FF2B5EF4-FFF2-40B4-BE49-F238E27FC236}">
                <a16:creationId xmlns:a16="http://schemas.microsoft.com/office/drawing/2014/main" id="{49D28152-C105-3ACE-D7CE-D96A1DD6CB96}"/>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85705D6-75C5-8DA1-A3F9-1504676ADD05}"/>
              </a:ext>
            </a:extLst>
          </p:cNvPr>
          <p:cNvSpPr txBox="1"/>
          <p:nvPr/>
        </p:nvSpPr>
        <p:spPr>
          <a:xfrm>
            <a:off x="8194033"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A1</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9</a:t>
            </a:fld>
            <a:endParaRPr lang="en-US"/>
          </a:p>
        </p:txBody>
      </p:sp>
      <p:pic>
        <p:nvPicPr>
          <p:cNvPr id="7" name="Picture 6" descr="Courbe en cloche représentant la relation entre les niveaux de stress et la performance. L’axe des x représente les niveaux de stress, allant de peu stressé à trop stressé. L’axe des y représente les niveaux de performance. Au centre de la courbe se trouve le niveau de stress optimal, où la performance est à son maximum. À gauche de la courbe se trouve la zone de faible stress, où la performance peut être sous-optimale en raison d’un manque de motivation ou de défi. À droite de la courbe se trouve la zone de stress élevé, où la performance peut diminuer en raison d’une pression excessive ou d’un épuisement.">
            <a:extLst>
              <a:ext uri="{FF2B5EF4-FFF2-40B4-BE49-F238E27FC236}">
                <a16:creationId xmlns:a16="http://schemas.microsoft.com/office/drawing/2014/main" id="{C3867D77-41D6-60FB-18A8-2593F054977F}"/>
              </a:ext>
            </a:extLst>
          </p:cNvPr>
          <p:cNvPicPr>
            <a:picLocks noChangeAspect="1"/>
          </p:cNvPicPr>
          <p:nvPr/>
        </p:nvPicPr>
        <p:blipFill>
          <a:blip r:embed="rId4"/>
          <a:stretch>
            <a:fillRect/>
          </a:stretch>
        </p:blipFill>
        <p:spPr>
          <a:xfrm>
            <a:off x="2062396" y="956912"/>
            <a:ext cx="4801856" cy="3502700"/>
          </a:xfrm>
          <a:prstGeom prst="rect">
            <a:avLst/>
          </a:prstGeom>
        </p:spPr>
      </p:pic>
    </p:spTree>
    <p:extLst>
      <p:ext uri="{BB962C8B-B14F-4D97-AF65-F5344CB8AC3E}">
        <p14:creationId xmlns:p14="http://schemas.microsoft.com/office/powerpoint/2010/main" val="54193102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366837"/>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Quels sont les signes possibles </a:t>
            </a:r>
            <a:br>
              <a:rPr kumimoji="0" lang="fr-CA" sz="3600" b="1" i="0" u="none" strike="noStrike" kern="0" cap="none" spc="0" normalizeH="0" baseline="0" noProof="0">
                <a:ln>
                  <a:noFill/>
                </a:ln>
                <a:solidFill>
                  <a:srgbClr val="78BD21"/>
                </a:solidFill>
                <a:effectLst/>
                <a:uLnTx/>
                <a:uFillTx/>
                <a:latin typeface="Poppins"/>
                <a:ea typeface="Roboto"/>
                <a:cs typeface="Poppins"/>
              </a:rPr>
            </a:br>
            <a:r>
              <a:rPr kumimoji="0" lang="fr-CA" sz="3600" b="1" i="0" u="none" strike="noStrike" kern="0" cap="none" spc="0" normalizeH="0" baseline="0" noProof="0">
                <a:ln>
                  <a:noFill/>
                </a:ln>
                <a:solidFill>
                  <a:srgbClr val="78BD21"/>
                </a:solidFill>
                <a:effectLst/>
                <a:uLnTx/>
                <a:uFillTx/>
                <a:latin typeface="Poppins"/>
                <a:ea typeface="Roboto"/>
                <a:cs typeface="Poppins"/>
              </a:rPr>
              <a:t>de stress ? </a:t>
            </a:r>
            <a:endParaRPr kumimoji="0" lang="fr-CA" sz="1200" b="1" i="0" u="none" strike="noStrike" kern="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Amorces de conversation sur le stress</a:t>
            </a: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672" y="474418"/>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A2</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10</a:t>
            </a:fld>
            <a:endParaRPr lang="en-US"/>
          </a:p>
        </p:txBody>
      </p:sp>
    </p:spTree>
    <p:extLst>
      <p:ext uri="{BB962C8B-B14F-4D97-AF65-F5344CB8AC3E}">
        <p14:creationId xmlns:p14="http://schemas.microsoft.com/office/powerpoint/2010/main" val="3980026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7FC0129-D56B-ABDC-3052-A8EA1808C201}"/>
              </a:ext>
            </a:extLst>
          </p:cNvPr>
          <p:cNvSpPr txBox="1">
            <a:spLocks noGrp="1"/>
          </p:cNvSpPr>
          <p:nvPr>
            <p:ph type="title" idx="4294967295"/>
          </p:nvPr>
        </p:nvSpPr>
        <p:spPr>
          <a:xfrm>
            <a:off x="186271" y="-669601"/>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Quels sont les signes possibles de stress ? - 2</a:t>
            </a:r>
          </a:p>
        </p:txBody>
      </p:sp>
      <p:sp>
        <p:nvSpPr>
          <p:cNvPr id="2" name="Title 1">
            <a:extLst>
              <a:ext uri="{FF2B5EF4-FFF2-40B4-BE49-F238E27FC236}">
                <a16:creationId xmlns:a16="http://schemas.microsoft.com/office/drawing/2014/main" id="{82FDBF18-B8FB-A77C-D633-0AC7E831A479}"/>
              </a:ext>
            </a:extLst>
          </p:cNvPr>
          <p:cNvSpPr>
            <a:spLocks/>
          </p:cNvSpPr>
          <p:nvPr/>
        </p:nvSpPr>
        <p:spPr>
          <a:xfrm>
            <a:off x="503771" y="778275"/>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Quels sont les signes possibles de stress ? </a:t>
            </a:r>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A2</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7447760" y="364567"/>
            <a:ext cx="708552"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499067" y="1319841"/>
            <a:ext cx="5927138" cy="3298958"/>
          </a:xfrm>
          <a:ln>
            <a:noFill/>
          </a:ln>
        </p:spPr>
        <p:txBody>
          <a:bodyPr>
            <a:normAutofit fontScale="92500" lnSpcReduction="10000"/>
          </a:bodyPr>
          <a:lstStyle/>
          <a:p>
            <a:pPr algn="l">
              <a:lnSpc>
                <a:spcPct val="112999"/>
              </a:lnSpc>
              <a:buNone/>
            </a:pPr>
            <a:r>
              <a:rPr lang="fr-CA" sz="2000" b="0">
                <a:latin typeface="Poppins"/>
                <a:cs typeface="Poppins"/>
              </a:rPr>
              <a:t>Le stress peut se manifester de plusieurs façons.</a:t>
            </a:r>
          </a:p>
          <a:p>
            <a:pPr marL="12700" indent="-12700" algn="l">
              <a:lnSpc>
                <a:spcPct val="112999"/>
              </a:lnSpc>
              <a:buNone/>
            </a:pPr>
            <a:r>
              <a:rPr lang="fr-CA" sz="2000" b="0">
                <a:latin typeface="Poppins"/>
                <a:cs typeface="Poppins"/>
              </a:rPr>
              <a:t>Par exemple :  </a:t>
            </a:r>
            <a:endParaRPr lang="fr-CA" b="0"/>
          </a:p>
          <a:p>
            <a:pPr algn="l">
              <a:lnSpc>
                <a:spcPct val="112999"/>
              </a:lnSpc>
              <a:buNone/>
            </a:pPr>
            <a:endParaRPr lang="fr-CA" b="0"/>
          </a:p>
          <a:p>
            <a:pPr marL="342900" indent="-342900" algn="l">
              <a:lnSpc>
                <a:spcPct val="112999"/>
              </a:lnSpc>
            </a:pPr>
            <a:r>
              <a:rPr lang="fr-CA" sz="2000" b="0">
                <a:solidFill>
                  <a:srgbClr val="00A3DE"/>
                </a:solidFill>
                <a:latin typeface="Poppins"/>
                <a:cs typeface="Poppins"/>
              </a:rPr>
              <a:t>un mal de ventre, même sans être malade;  </a:t>
            </a:r>
            <a:endParaRPr lang="fr-CA" b="0">
              <a:solidFill>
                <a:srgbClr val="00A3DE"/>
              </a:solidFill>
            </a:endParaRPr>
          </a:p>
          <a:p>
            <a:pPr marL="342900" indent="-342900" algn="l">
              <a:lnSpc>
                <a:spcPct val="112999"/>
              </a:lnSpc>
            </a:pPr>
            <a:r>
              <a:rPr lang="fr-CA" sz="2000" b="0">
                <a:solidFill>
                  <a:srgbClr val="00A3DE"/>
                </a:solidFill>
                <a:latin typeface="Poppins"/>
                <a:cs typeface="Poppins"/>
              </a:rPr>
              <a:t>une humeur particulièrement maussade ou irritable; </a:t>
            </a:r>
            <a:endParaRPr lang="fr-CA" b="0">
              <a:solidFill>
                <a:srgbClr val="00A3DE"/>
              </a:solidFill>
            </a:endParaRPr>
          </a:p>
          <a:p>
            <a:pPr marL="342900" indent="-342900" algn="l">
              <a:lnSpc>
                <a:spcPct val="112999"/>
              </a:lnSpc>
            </a:pPr>
            <a:r>
              <a:rPr lang="fr-CA" sz="2000" b="0">
                <a:solidFill>
                  <a:srgbClr val="00A3DE"/>
                </a:solidFill>
                <a:latin typeface="Poppins"/>
                <a:cs typeface="Poppins"/>
              </a:rPr>
              <a:t>d’autres idées ? </a:t>
            </a:r>
            <a:endParaRPr lang="fr-CA" b="0">
              <a:solidFill>
                <a:srgbClr val="00A3DE"/>
              </a:solidFill>
            </a:endParaRPr>
          </a:p>
          <a:p>
            <a:pPr algn="l">
              <a:lnSpc>
                <a:spcPct val="112999"/>
              </a:lnSpc>
              <a:buNone/>
            </a:pPr>
            <a:endParaRPr lang="fr-CA" b="0"/>
          </a:p>
          <a:p>
            <a:pPr marL="0" indent="0" algn="l">
              <a:lnSpc>
                <a:spcPct val="112999"/>
              </a:lnSpc>
              <a:buNone/>
            </a:pPr>
            <a:r>
              <a:rPr lang="fr-CA" sz="2000" b="0">
                <a:latin typeface="Poppins"/>
                <a:cs typeface="Poppins"/>
              </a:rPr>
              <a:t>Les signes de stress peuvent se manifester différemment selon les personnes. </a:t>
            </a:r>
            <a:endParaRPr lang="fr-CA" b="0"/>
          </a:p>
          <a:p>
            <a:pPr marL="0" indent="0" algn="l">
              <a:lnSpc>
                <a:spcPct val="112999"/>
              </a:lnSpc>
              <a:buNone/>
            </a:pPr>
            <a:endParaRPr lang="fr-CA" sz="1800" b="0"/>
          </a:p>
          <a:p>
            <a:pPr>
              <a:lnSpc>
                <a:spcPct val="112999"/>
              </a:lnSpc>
            </a:pPr>
            <a:endParaRPr lang="fr-CA" b="0"/>
          </a:p>
        </p:txBody>
      </p:sp>
      <p:pic>
        <p:nvPicPr>
          <p:cNvPr id="3" name="Picture 2" descr="Graphique en forme de triangle avec l'illustration d'une personne au centre. Des mots à chaque point avec des flèches entre eux. Pensées, émotions, actions. ">
            <a:extLst>
              <a:ext uri="{FF2B5EF4-FFF2-40B4-BE49-F238E27FC236}">
                <a16:creationId xmlns:a16="http://schemas.microsoft.com/office/drawing/2014/main" id="{0E8D4955-747E-49D6-DEA9-9B055F4458B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09990" y="2638950"/>
            <a:ext cx="2607650" cy="1804882"/>
          </a:xfrm>
          <a:prstGeom prst="rect">
            <a:avLst/>
          </a:prstGeom>
        </p:spPr>
      </p:pic>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11</a:t>
            </a:fld>
            <a:endParaRPr lang="en-US"/>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Tree>
    <p:extLst>
      <p:ext uri="{BB962C8B-B14F-4D97-AF65-F5344CB8AC3E}">
        <p14:creationId xmlns:p14="http://schemas.microsoft.com/office/powerpoint/2010/main" val="442094131"/>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487363" y="982663"/>
            <a:ext cx="8183562" cy="319087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Quelles stratégies pouvons-nous utiliser lorsque nous ressentons du stress ?   </a:t>
            </a:r>
            <a:br>
              <a:rPr kumimoji="0" lang="fr-CA" sz="3600" b="1" i="0" u="none" strike="noStrike" kern="0" cap="none" spc="0" normalizeH="0" baseline="0" noProof="0">
                <a:ln>
                  <a:noFill/>
                </a:ln>
                <a:solidFill>
                  <a:srgbClr val="6D6E71"/>
                </a:solidFill>
                <a:effectLst/>
                <a:uLnTx/>
                <a:uFillTx/>
                <a:latin typeface="Poppins"/>
                <a:ea typeface="Roboto"/>
                <a:cs typeface="Poppins"/>
              </a:rPr>
            </a:br>
            <a:r>
              <a:rPr kumimoji="0" lang="fr-CA" sz="3600" b="0" i="0" u="none" strike="noStrike" kern="0" cap="none" spc="0" normalizeH="0" baseline="0" noProof="0">
                <a:ln>
                  <a:noFill/>
                </a:ln>
                <a:solidFill>
                  <a:srgbClr val="78BD21"/>
                </a:solidFill>
                <a:effectLst/>
                <a:uLnTx/>
                <a:uFillTx/>
                <a:latin typeface="Poppins"/>
                <a:ea typeface="Roboto"/>
              </a:rPr>
              <a:t>Comment savoir si </a:t>
            </a:r>
            <a:br>
              <a:rPr kumimoji="0" lang="fr-CA" sz="3600" b="0" i="0" u="none" strike="noStrike" kern="0" cap="none" spc="0" normalizeH="0" baseline="0" noProof="0">
                <a:ln>
                  <a:noFill/>
                </a:ln>
                <a:solidFill>
                  <a:srgbClr val="78BD21"/>
                </a:solidFill>
                <a:effectLst/>
                <a:uLnTx/>
                <a:uFillTx/>
                <a:latin typeface="Poppins"/>
                <a:ea typeface="Roboto"/>
              </a:rPr>
            </a:br>
            <a:r>
              <a:rPr kumimoji="0" lang="fr-CA" sz="3600" b="0" i="0" u="none" strike="noStrike" kern="0" cap="none" spc="0" normalizeH="0" baseline="0" noProof="0">
                <a:ln>
                  <a:noFill/>
                </a:ln>
                <a:solidFill>
                  <a:srgbClr val="78BD21"/>
                </a:solidFill>
                <a:effectLst/>
                <a:uLnTx/>
                <a:uFillTx/>
                <a:latin typeface="Poppins"/>
                <a:ea typeface="Roboto"/>
              </a:rPr>
              <a:t>elles nous aident ?</a:t>
            </a:r>
            <a:endParaRPr kumimoji="0" lang="fr-CA" sz="3600" b="0" i="0" u="none" strike="noStrike" kern="0" cap="none" spc="0" normalizeH="0" baseline="0" noProof="0">
              <a:ln>
                <a:noFill/>
              </a:ln>
              <a:solidFill>
                <a:srgbClr val="78BD21"/>
              </a:solidFill>
              <a:effectLst/>
              <a:uLnTx/>
              <a:uFillTx/>
              <a:latin typeface="Poppins"/>
              <a:ea typeface="Roboto"/>
              <a:cs typeface="Poppins" pitchFamily="2" charset="77"/>
            </a:endParaRP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A3</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12</a:t>
            </a:fld>
            <a:endParaRPr lang="en-US"/>
          </a:p>
        </p:txBody>
      </p:sp>
    </p:spTree>
    <p:extLst>
      <p:ext uri="{BB962C8B-B14F-4D97-AF65-F5344CB8AC3E}">
        <p14:creationId xmlns:p14="http://schemas.microsoft.com/office/powerpoint/2010/main" val="2175685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BF18-B8FB-A77C-D633-0AC7E831A479}"/>
              </a:ext>
            </a:extLst>
          </p:cNvPr>
          <p:cNvSpPr>
            <a:spLocks noGrp="1"/>
          </p:cNvSpPr>
          <p:nvPr>
            <p:ph type="title"/>
          </p:nvPr>
        </p:nvSpPr>
        <p:spPr>
          <a:xfrm>
            <a:off x="503771" y="966339"/>
            <a:ext cx="8183029" cy="738664"/>
          </a:xfrm>
        </p:spPr>
        <p:txBody>
          <a:bodyPr wrap="square" lIns="0" tIns="0" rIns="0" bIns="0" anchor="t">
            <a:spAutoFit/>
          </a:bodyPr>
          <a:lstStyle/>
          <a:p>
            <a:r>
              <a:rPr lang="fr-CA" noProof="0"/>
              <a:t>Quelles stratégies pouvons-nous utiliser lorsque nous ressentons du stress?  </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7337138" y="342441"/>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A3</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503771" y="1878107"/>
            <a:ext cx="7817168" cy="1348557"/>
          </a:xfrm>
          <a:ln>
            <a:noFill/>
          </a:ln>
        </p:spPr>
        <p:txBody>
          <a:bodyPr vert="horz" lIns="0" tIns="45720" rIns="0" bIns="45720" rtlCol="0">
            <a:noAutofit/>
          </a:bodyPr>
          <a:lstStyle/>
          <a:p>
            <a:pPr algn="l"/>
            <a:r>
              <a:rPr lang="fr-CA" sz="2000" b="0">
                <a:latin typeface="Poppins"/>
                <a:cs typeface="Poppins"/>
              </a:rPr>
              <a:t>une routine relaxante avant le coucher;</a:t>
            </a:r>
            <a:endParaRPr lang="en-CA" sz="2000" b="0">
              <a:latin typeface="Poppins"/>
              <a:cs typeface="Poppins"/>
            </a:endParaRPr>
          </a:p>
          <a:p>
            <a:pPr algn="l">
              <a:lnSpc>
                <a:spcPct val="112999"/>
              </a:lnSpc>
            </a:pPr>
            <a:r>
              <a:rPr lang="fr-CA" sz="2000" b="0">
                <a:latin typeface="Poppins"/>
                <a:cs typeface="Poppins"/>
              </a:rPr>
              <a:t>passer du temps avec </a:t>
            </a:r>
            <a:r>
              <a:rPr lang="fr-CA" sz="2000" b="0" err="1">
                <a:latin typeface="Poppins"/>
                <a:cs typeface="Poppins"/>
              </a:rPr>
              <a:t>un.e</a:t>
            </a:r>
            <a:r>
              <a:rPr lang="fr-CA" sz="2000" b="0">
                <a:latin typeface="Poppins"/>
                <a:cs typeface="Poppins"/>
              </a:rPr>
              <a:t> </a:t>
            </a:r>
            <a:r>
              <a:rPr lang="fr-CA" sz="2000" b="0" err="1">
                <a:latin typeface="Poppins"/>
                <a:cs typeface="Poppins"/>
              </a:rPr>
              <a:t>ami.e</a:t>
            </a:r>
            <a:r>
              <a:rPr lang="fr-CA" sz="2000" b="0">
                <a:latin typeface="Poppins"/>
                <a:cs typeface="Poppins"/>
              </a:rPr>
              <a:t>;</a:t>
            </a:r>
            <a:endParaRPr lang="en-CA" sz="2000" b="0">
              <a:latin typeface="Poppins"/>
              <a:cs typeface="Poppins"/>
            </a:endParaRPr>
          </a:p>
          <a:p>
            <a:pPr algn="l">
              <a:lnSpc>
                <a:spcPct val="112999"/>
              </a:lnSpc>
            </a:pPr>
            <a:r>
              <a:rPr lang="fr-CA" sz="2000" b="0">
                <a:latin typeface="Poppins"/>
                <a:cs typeface="Poppins"/>
              </a:rPr>
              <a:t>faire quelque chose que nous aimons</a:t>
            </a:r>
            <a:endParaRPr lang="en-CA" sz="2000" b="0">
              <a:latin typeface="Poppins"/>
              <a:cs typeface="Poppins"/>
            </a:endParaRPr>
          </a:p>
          <a:p>
            <a:pPr algn="l">
              <a:lnSpc>
                <a:spcPct val="112999"/>
              </a:lnSpc>
            </a:pPr>
            <a:endParaRPr lang="en-CA" sz="2000" b="0"/>
          </a:p>
        </p:txBody>
      </p:sp>
      <p:pic>
        <p:nvPicPr>
          <p:cNvPr id="3" name="Graphic 2" descr="Two smiling dogs with tennis balls">
            <a:extLst>
              <a:ext uri="{FF2B5EF4-FFF2-40B4-BE49-F238E27FC236}">
                <a16:creationId xmlns:a16="http://schemas.microsoft.com/office/drawing/2014/main" id="{7DF1A074-CBC2-70E0-95EA-DD63CD8AFE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20972" y="3241692"/>
            <a:ext cx="1348979" cy="1348558"/>
          </a:xfrm>
          <a:prstGeom prst="rect">
            <a:avLst/>
          </a:prstGeom>
        </p:spPr>
      </p:pic>
      <p:pic>
        <p:nvPicPr>
          <p:cNvPr id="11" name="Graphic 10" descr="Three paintbrushes with paint on the tips">
            <a:extLst>
              <a:ext uri="{FF2B5EF4-FFF2-40B4-BE49-F238E27FC236}">
                <a16:creationId xmlns:a16="http://schemas.microsoft.com/office/drawing/2014/main" id="{90AC266D-8C91-8150-DFAF-D0D3D63851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540000">
            <a:off x="3388601" y="3301841"/>
            <a:ext cx="1030750" cy="1160359"/>
          </a:xfrm>
          <a:prstGeom prst="rect">
            <a:avLst/>
          </a:prstGeom>
        </p:spPr>
      </p:pic>
      <p:pic>
        <p:nvPicPr>
          <p:cNvPr id="9" name="Graphic 8" descr="Spring flowers with a butterfly and dragonfly">
            <a:extLst>
              <a:ext uri="{FF2B5EF4-FFF2-40B4-BE49-F238E27FC236}">
                <a16:creationId xmlns:a16="http://schemas.microsoft.com/office/drawing/2014/main" id="{58AD7778-4B29-B695-45F0-F539A5788F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08901" y="3302402"/>
            <a:ext cx="1035902" cy="1100737"/>
          </a:xfrm>
          <a:prstGeom prst="rect">
            <a:avLst/>
          </a:prstGeom>
        </p:spPr>
      </p:pic>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13</a:t>
            </a:fld>
            <a:endParaRPr lang="en-US"/>
          </a:p>
        </p:txBody>
      </p:sp>
    </p:spTree>
    <p:extLst>
      <p:ext uri="{BB962C8B-B14F-4D97-AF65-F5344CB8AC3E}">
        <p14:creationId xmlns:p14="http://schemas.microsoft.com/office/powerpoint/2010/main" val="413678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AA6D549-0B42-DB1D-1CF4-023ADA99C858}"/>
              </a:ext>
            </a:extLst>
          </p:cNvPr>
          <p:cNvSpPr txBox="1">
            <a:spLocks noGrp="1"/>
          </p:cNvSpPr>
          <p:nvPr>
            <p:ph type="title" idx="4294967295"/>
          </p:nvPr>
        </p:nvSpPr>
        <p:spPr>
          <a:xfrm>
            <a:off x="490752" y="834302"/>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Comment savoir si elles  nous aident ?  </a:t>
            </a:r>
            <a:endParaRPr kumimoji="0" lang="fr-CA" sz="2400" b="1" i="0" u="none" strike="noStrike" kern="1200" cap="none" spc="0" normalizeH="0" baseline="0" noProof="0">
              <a:ln>
                <a:noFill/>
              </a:ln>
              <a:solidFill>
                <a:srgbClr val="78BD21"/>
              </a:solidFill>
              <a:effectLst/>
              <a:uLnTx/>
              <a:uFillTx/>
              <a:latin typeface="Poppins"/>
              <a:ea typeface="+mj-ea"/>
              <a:cs typeface="Poppins"/>
            </a:endParaRP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7370324" y="309253"/>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93672" y="47408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A3</a:t>
            </a:r>
          </a:p>
        </p:txBody>
      </p:sp>
      <p:sp>
        <p:nvSpPr>
          <p:cNvPr id="10" name="Media Placeholder 5">
            <a:extLst>
              <a:ext uri="{FF2B5EF4-FFF2-40B4-BE49-F238E27FC236}">
                <a16:creationId xmlns:a16="http://schemas.microsoft.com/office/drawing/2014/main" id="{865655FF-F3D0-3347-0225-24F8336FADDD}"/>
              </a:ext>
            </a:extLst>
          </p:cNvPr>
          <p:cNvSpPr txBox="1">
            <a:spLocks/>
          </p:cNvSpPr>
          <p:nvPr/>
        </p:nvSpPr>
        <p:spPr>
          <a:xfrm>
            <a:off x="485729" y="1507631"/>
            <a:ext cx="7558070" cy="109650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lnSpc>
                <a:spcPct val="112999"/>
              </a:lnSpc>
              <a:buNone/>
            </a:pPr>
            <a:r>
              <a:rPr lang="fr-CA" sz="2000" b="0" kern="0">
                <a:latin typeface="Poppins"/>
                <a:cs typeface="Poppins"/>
              </a:rPr>
              <a:t>Les stratégies aidantes nous permettent de nous sentir mieux sans augmenter notre niveau de stress ni causer de nouveaux problèmes.  </a:t>
            </a:r>
            <a:endParaRPr lang="fr-CA" b="0"/>
          </a:p>
        </p:txBody>
      </p:sp>
      <p:pic>
        <p:nvPicPr>
          <p:cNvPr id="16" name="Graphic 15" descr="Smiling face outline with solid fill">
            <a:extLst>
              <a:ext uri="{FF2B5EF4-FFF2-40B4-BE49-F238E27FC236}">
                <a16:creationId xmlns:a16="http://schemas.microsoft.com/office/drawing/2014/main" id="{F7C598B7-3D12-DA53-63A3-63D2C5E87C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350" y="3044072"/>
            <a:ext cx="914351" cy="914400"/>
          </a:xfrm>
          <a:prstGeom prst="rect">
            <a:avLst/>
          </a:prstGeom>
        </p:spPr>
      </p:pic>
      <p:pic>
        <p:nvPicPr>
          <p:cNvPr id="15" name="Graphic 14" descr="Smiling with hearts face outline with solid fill">
            <a:extLst>
              <a:ext uri="{FF2B5EF4-FFF2-40B4-BE49-F238E27FC236}">
                <a16:creationId xmlns:a16="http://schemas.microsoft.com/office/drawing/2014/main" id="{B5A59AB9-57B4-5551-395C-A44E3993D8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43922" y="3043230"/>
            <a:ext cx="914351" cy="914400"/>
          </a:xfrm>
          <a:prstGeom prst="rect">
            <a:avLst/>
          </a:prstGeom>
        </p:spPr>
      </p:pic>
      <p:pic>
        <p:nvPicPr>
          <p:cNvPr id="17" name="Graphic 16" descr="Sunglasses face outline with solid fill">
            <a:extLst>
              <a:ext uri="{FF2B5EF4-FFF2-40B4-BE49-F238E27FC236}">
                <a16:creationId xmlns:a16="http://schemas.microsoft.com/office/drawing/2014/main" id="{D4668053-C57D-B4F3-74EF-F2533FE381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60044" y="3044913"/>
            <a:ext cx="914351" cy="914400"/>
          </a:xfrm>
          <a:prstGeom prst="rect">
            <a:avLst/>
          </a:prstGeom>
        </p:spPr>
      </p:pic>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14</a:t>
            </a:fld>
            <a:endParaRPr lang="en-US"/>
          </a:p>
        </p:txBody>
      </p:sp>
    </p:spTree>
    <p:extLst>
      <p:ext uri="{BB962C8B-B14F-4D97-AF65-F5344CB8AC3E}">
        <p14:creationId xmlns:p14="http://schemas.microsoft.com/office/powerpoint/2010/main" val="4068489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468437"/>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Pouvons-nous améliorer nos stratégies pour gérer le stress ?</a:t>
            </a:r>
            <a:r>
              <a:rPr kumimoji="0" lang="fr-CA" sz="3600" b="0" i="0" u="none" strike="noStrike" kern="0" cap="none" spc="0" normalizeH="0" baseline="0" noProof="0">
                <a:ln>
                  <a:noFill/>
                </a:ln>
                <a:solidFill>
                  <a:srgbClr val="78BD21"/>
                </a:solidFill>
                <a:effectLst/>
                <a:uLnTx/>
                <a:uFillTx/>
                <a:latin typeface="Poppins"/>
                <a:ea typeface="Roboto"/>
                <a:cs typeface="Poppins"/>
              </a:rPr>
              <a:t> </a:t>
            </a:r>
            <a:endParaRPr kumimoji="0" lang="fr-CA" sz="1200" b="1" i="0" u="none" strike="noStrike" kern="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672" y="474418"/>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A4</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15</a:t>
            </a:fld>
            <a:endParaRPr lang="en-US"/>
          </a:p>
        </p:txBody>
      </p:sp>
    </p:spTree>
    <p:extLst>
      <p:ext uri="{BB962C8B-B14F-4D97-AF65-F5344CB8AC3E}">
        <p14:creationId xmlns:p14="http://schemas.microsoft.com/office/powerpoint/2010/main" val="3260914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905E5C-2AD6-A950-EC7B-6D491B9A7BD2}"/>
              </a:ext>
            </a:extLst>
          </p:cNvPr>
          <p:cNvSpPr txBox="1">
            <a:spLocks noGrp="1"/>
          </p:cNvSpPr>
          <p:nvPr>
            <p:ph type="title" idx="4294967295"/>
          </p:nvPr>
        </p:nvSpPr>
        <p:spPr>
          <a:xfrm>
            <a:off x="0" y="-1013263"/>
            <a:ext cx="7934727"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Pouvons-nous améliorer nos stratégies pour gérer le stress ? - 2</a:t>
            </a:r>
          </a:p>
        </p:txBody>
      </p:sp>
      <p:sp>
        <p:nvSpPr>
          <p:cNvPr id="2" name="Title 1">
            <a:extLst>
              <a:ext uri="{FF2B5EF4-FFF2-40B4-BE49-F238E27FC236}">
                <a16:creationId xmlns:a16="http://schemas.microsoft.com/office/drawing/2014/main" id="{82FDBF18-B8FB-A77C-D633-0AC7E831A479}"/>
              </a:ext>
            </a:extLst>
          </p:cNvPr>
          <p:cNvSpPr>
            <a:spLocks/>
          </p:cNvSpPr>
          <p:nvPr/>
        </p:nvSpPr>
        <p:spPr>
          <a:xfrm>
            <a:off x="514833" y="967937"/>
            <a:ext cx="7934727"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Pouvons-nous améliorer nos stratégies pour gérer le stress ? </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7414572"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Suivi</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514833" y="1926466"/>
            <a:ext cx="7935921" cy="3223384"/>
          </a:xfrm>
          <a:ln>
            <a:noFill/>
          </a:ln>
        </p:spPr>
        <p:txBody>
          <a:bodyPr/>
          <a:lstStyle/>
          <a:p>
            <a:pPr marL="9525" indent="-9525" algn="l">
              <a:lnSpc>
                <a:spcPct val="112999"/>
              </a:lnSpc>
              <a:buNone/>
            </a:pPr>
            <a:r>
              <a:rPr lang="fr-CA" sz="2000">
                <a:latin typeface="Poppins"/>
                <a:cs typeface="Poppins"/>
              </a:rPr>
              <a:t>Oui!</a:t>
            </a:r>
            <a:r>
              <a:rPr lang="fr-CA" sz="2000" b="0">
                <a:latin typeface="Poppins"/>
                <a:cs typeface="Poppins"/>
              </a:rPr>
              <a:t> La pratique peut nous aider à améliorer nos stratégies de gestion du stress, tout comme nous pouvons nous améliorer en dessin, au piano ou au soccer.  </a:t>
            </a:r>
            <a:endParaRPr lang="fr-CA"/>
          </a:p>
          <a:p>
            <a:pPr algn="l">
              <a:lnSpc>
                <a:spcPct val="112999"/>
              </a:lnSpc>
              <a:buNone/>
            </a:pPr>
            <a:endParaRPr lang="fr-CA"/>
          </a:p>
          <a:p>
            <a:pPr marL="0" indent="0" algn="l">
              <a:lnSpc>
                <a:spcPct val="112999"/>
              </a:lnSpc>
              <a:buNone/>
            </a:pPr>
            <a:r>
              <a:rPr lang="fr-CA" sz="2000">
                <a:latin typeface="Poppins"/>
                <a:cs typeface="Poppins"/>
              </a:rPr>
              <a:t>Pratiquer quand nous ne ressentons pas de stress</a:t>
            </a:r>
            <a:r>
              <a:rPr lang="fr-CA" sz="2000" b="0">
                <a:latin typeface="Poppins"/>
                <a:cs typeface="Poppins"/>
              </a:rPr>
              <a:t> est une méthode efficace pour nous préparer à utiliser une stratégie lorsque l'on en a besoin. </a:t>
            </a:r>
            <a:endParaRPr lang="fr-CA"/>
          </a:p>
          <a:p>
            <a:pPr>
              <a:lnSpc>
                <a:spcPct val="112999"/>
              </a:lnSpc>
            </a:pPr>
            <a:endParaRPr lang="fr-CA"/>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93672" y="487677"/>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A4</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16</a:t>
            </a:fld>
            <a:endParaRPr lang="en-US"/>
          </a:p>
        </p:txBody>
      </p:sp>
    </p:spTree>
    <p:extLst>
      <p:ext uri="{BB962C8B-B14F-4D97-AF65-F5344CB8AC3E}">
        <p14:creationId xmlns:p14="http://schemas.microsoft.com/office/powerpoint/2010/main" val="38437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AF99-E8E3-B24D-0345-8FFBB16E7569}"/>
              </a:ext>
            </a:extLst>
          </p:cNvPr>
          <p:cNvSpPr>
            <a:spLocks noGrp="1"/>
          </p:cNvSpPr>
          <p:nvPr>
            <p:ph type="title"/>
          </p:nvPr>
        </p:nvSpPr>
        <p:spPr>
          <a:xfrm>
            <a:off x="349030" y="387963"/>
            <a:ext cx="8183029" cy="492443"/>
          </a:xfrm>
        </p:spPr>
        <p:txBody>
          <a:bodyPr wrap="square" lIns="0" tIns="0" rIns="0" bIns="0" anchor="t">
            <a:spAutoFit/>
          </a:bodyPr>
          <a:lstStyle/>
          <a:p>
            <a:pPr algn="l"/>
            <a:r>
              <a:rPr lang="fr-CA" noProof="0"/>
              <a:t>Transition positives</a:t>
            </a:r>
          </a:p>
        </p:txBody>
      </p:sp>
      <p:pic>
        <p:nvPicPr>
          <p:cNvPr id="6" name="Online Media 5" descr="Capture d'écran de la vidéo Respiration circulaire de la chaine YouTube de SMS-ON. ">
            <a:hlinkClick r:id="" action="ppaction://media"/>
            <a:extLst>
              <a:ext uri="{FF2B5EF4-FFF2-40B4-BE49-F238E27FC236}">
                <a16:creationId xmlns:a16="http://schemas.microsoft.com/office/drawing/2014/main" id="{47274D05-5D93-705E-4129-03B7DC99077F}"/>
              </a:ext>
            </a:extLst>
          </p:cNvPr>
          <p:cNvPicPr>
            <a:picLocks noRot="1" noChangeAspect="1"/>
          </p:cNvPicPr>
          <p:nvPr>
            <a:videoFile r:link="rId1"/>
          </p:nvPr>
        </p:nvPicPr>
        <p:blipFill>
          <a:blip r:embed="rId4"/>
          <a:stretch>
            <a:fillRect/>
          </a:stretch>
        </p:blipFill>
        <p:spPr>
          <a:xfrm>
            <a:off x="785774" y="1302490"/>
            <a:ext cx="4078507" cy="3007541"/>
          </a:xfrm>
          <a:prstGeom prst="rect">
            <a:avLst/>
          </a:prstGeom>
        </p:spPr>
      </p:pic>
      <p:pic>
        <p:nvPicPr>
          <p:cNvPr id="7" name="Picture 6" descr="Affiche SMS-ON - Respire tout simplement">
            <a:hlinkClick r:id="rId5"/>
            <a:extLst>
              <a:ext uri="{FF2B5EF4-FFF2-40B4-BE49-F238E27FC236}">
                <a16:creationId xmlns:a16="http://schemas.microsoft.com/office/drawing/2014/main" id="{F56FCA53-14C1-A0F1-E2AB-80DDDAE3A91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17170" y="620563"/>
            <a:ext cx="2352548" cy="3614746"/>
          </a:xfrm>
          <a:prstGeom prst="rect">
            <a:avLst/>
          </a:prstGeom>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17</a:t>
            </a:fld>
            <a:endParaRPr lang="en-US"/>
          </a:p>
        </p:txBody>
      </p:sp>
    </p:spTree>
    <p:extLst>
      <p:ext uri="{BB962C8B-B14F-4D97-AF65-F5344CB8AC3E}">
        <p14:creationId xmlns:p14="http://schemas.microsoft.com/office/powerpoint/2010/main" val="2960789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0BC8-831D-F2EA-186E-F76604C9B033}"/>
              </a:ext>
            </a:extLst>
          </p:cNvPr>
          <p:cNvSpPr>
            <a:spLocks noGrp="1"/>
          </p:cNvSpPr>
          <p:nvPr>
            <p:ph type="title"/>
          </p:nvPr>
        </p:nvSpPr>
        <p:spPr/>
        <p:txBody>
          <a:bodyPr wrap="square" lIns="0" tIns="0" rIns="0" bIns="0" anchor="t">
            <a:spAutoFit/>
          </a:bodyPr>
          <a:lstStyle/>
          <a:p>
            <a:r>
              <a:rPr lang="fr-CA" noProof="0"/>
              <a:t>Le stress et l'école </a:t>
            </a:r>
          </a:p>
        </p:txBody>
      </p:sp>
      <p:sp>
        <p:nvSpPr>
          <p:cNvPr id="3" name="Footer Placeholder 2">
            <a:extLst>
              <a:ext uri="{FF2B5EF4-FFF2-40B4-BE49-F238E27FC236}">
                <a16:creationId xmlns:a16="http://schemas.microsoft.com/office/drawing/2014/main" id="{C1F1D769-1441-DBE0-59F1-4BE8855295CE}"/>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6AFD6676-9B3A-91F0-DCF3-05177DE2F4E7}"/>
              </a:ext>
            </a:extLst>
          </p:cNvPr>
          <p:cNvSpPr>
            <a:spLocks noGrp="1"/>
          </p:cNvSpPr>
          <p:nvPr>
            <p:ph type="sldNum" sz="quarter" idx="11"/>
          </p:nvPr>
        </p:nvSpPr>
        <p:spPr/>
        <p:txBody>
          <a:bodyPr/>
          <a:lstStyle/>
          <a:p>
            <a:fld id="{873CEFD4-33E6-8B4E-819F-F61E5AEC8E0F}" type="slidenum">
              <a:rPr lang="en-US" smtClean="0"/>
              <a:pPr/>
              <a:t>18</a:t>
            </a:fld>
            <a:endParaRPr lang="en-US"/>
          </a:p>
        </p:txBody>
      </p:sp>
    </p:spTree>
    <p:extLst>
      <p:ext uri="{BB962C8B-B14F-4D97-AF65-F5344CB8AC3E}">
        <p14:creationId xmlns:p14="http://schemas.microsoft.com/office/powerpoint/2010/main" val="306178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E261B8B9-941C-5AB8-6ABF-E40DF960C41B}"/>
              </a:ext>
            </a:extLst>
          </p:cNvPr>
          <p:cNvSpPr>
            <a:spLocks noGrp="1"/>
          </p:cNvSpPr>
          <p:nvPr>
            <p:ph type="title" idx="4294967295"/>
          </p:nvPr>
        </p:nvSpPr>
        <p:spPr>
          <a:xfrm>
            <a:off x="819150" y="1554163"/>
            <a:ext cx="7524750" cy="1570037"/>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Qu’est-ce que les élèves aiment à l’école ?  </a:t>
            </a:r>
            <a:endParaRPr kumimoji="0" lang="fr-CA" sz="1200" b="1" i="0" u="none" strike="noStrike" kern="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7" name="Title 1">
            <a:extLst>
              <a:ext uri="{FF2B5EF4-FFF2-40B4-BE49-F238E27FC236}">
                <a16:creationId xmlns:a16="http://schemas.microsoft.com/office/drawing/2014/main" id="{5D0F2FA4-512D-5019-3042-86E9423AAC0B}"/>
              </a:ext>
            </a:extLst>
          </p:cNvPr>
          <p:cNvSpPr txBox="1">
            <a:spLocks/>
          </p:cNvSpPr>
          <p:nvPr/>
        </p:nvSpPr>
        <p:spPr>
          <a:xfrm>
            <a:off x="6211229" y="342585"/>
            <a:ext cx="2817301"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sz="2000" b="0" kern="0">
                <a:solidFill>
                  <a:srgbClr val="47BFB0"/>
                </a:solidFill>
              </a:rPr>
              <a:t>Activité brise-glace</a:t>
            </a:r>
          </a:p>
        </p:txBody>
      </p:sp>
      <p:sp>
        <p:nvSpPr>
          <p:cNvPr id="3" name="Footer Placeholder 2">
            <a:extLst>
              <a:ext uri="{FF2B5EF4-FFF2-40B4-BE49-F238E27FC236}">
                <a16:creationId xmlns:a16="http://schemas.microsoft.com/office/drawing/2014/main" id="{B56629E5-FAE6-0C1A-C59F-65754FDB8B15}"/>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3D83C17C-6B1B-D001-5CC1-8A7AC6EC5739}"/>
              </a:ext>
            </a:extLst>
          </p:cNvPr>
          <p:cNvSpPr>
            <a:spLocks noGrp="1"/>
          </p:cNvSpPr>
          <p:nvPr>
            <p:ph type="sldNum" sz="quarter" idx="11"/>
          </p:nvPr>
        </p:nvSpPr>
        <p:spPr/>
        <p:txBody>
          <a:bodyPr/>
          <a:lstStyle/>
          <a:p>
            <a:fld id="{873CEFD4-33E6-8B4E-819F-F61E5AEC8E0F}" type="slidenum">
              <a:rPr lang="en-US" smtClean="0"/>
              <a:pPr/>
              <a:t>19</a:t>
            </a:fld>
            <a:endParaRPr lang="en-US"/>
          </a:p>
        </p:txBody>
      </p:sp>
    </p:spTree>
    <p:extLst>
      <p:ext uri="{BB962C8B-B14F-4D97-AF65-F5344CB8AC3E}">
        <p14:creationId xmlns:p14="http://schemas.microsoft.com/office/powerpoint/2010/main" val="242635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3BD-539C-6EC5-65A4-09BB9917872A}"/>
              </a:ext>
            </a:extLst>
          </p:cNvPr>
          <p:cNvSpPr txBox="1">
            <a:spLocks noGrp="1"/>
          </p:cNvSpPr>
          <p:nvPr>
            <p:ph type="title" idx="4294967295"/>
          </p:nvPr>
        </p:nvSpPr>
        <p:spPr>
          <a:xfrm>
            <a:off x="46571" y="-715077"/>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Qu’est-ce que les élèves aiment à l’école ? - 2</a:t>
            </a:r>
          </a:p>
        </p:txBody>
      </p:sp>
      <p:sp>
        <p:nvSpPr>
          <p:cNvPr id="11" name="Title 1">
            <a:extLst>
              <a:ext uri="{FF2B5EF4-FFF2-40B4-BE49-F238E27FC236}">
                <a16:creationId xmlns:a16="http://schemas.microsoft.com/office/drawing/2014/main" id="{103D0168-DC19-139B-2920-EBF59E8BAC23}"/>
              </a:ext>
            </a:extLst>
          </p:cNvPr>
          <p:cNvSpPr txBox="1">
            <a:spLocks/>
          </p:cNvSpPr>
          <p:nvPr/>
        </p:nvSpPr>
        <p:spPr>
          <a:xfrm>
            <a:off x="503771" y="736900"/>
            <a:ext cx="8183029" cy="369332"/>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kern="0"/>
              <a:t>Qu’est-ce que les élèves aiment à l’école ?</a:t>
            </a:r>
          </a:p>
        </p:txBody>
      </p:sp>
      <p:sp>
        <p:nvSpPr>
          <p:cNvPr id="8" name="Title 1">
            <a:extLst>
              <a:ext uri="{FF2B5EF4-FFF2-40B4-BE49-F238E27FC236}">
                <a16:creationId xmlns:a16="http://schemas.microsoft.com/office/drawing/2014/main" id="{47A27FC9-4E59-70A2-CF1F-2EC600D33C51}"/>
              </a:ext>
            </a:extLst>
          </p:cNvPr>
          <p:cNvSpPr txBox="1">
            <a:spLocks/>
          </p:cNvSpPr>
          <p:nvPr/>
        </p:nvSpPr>
        <p:spPr>
          <a:xfrm>
            <a:off x="7971065" y="431086"/>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Suivi</a:t>
            </a:r>
          </a:p>
        </p:txBody>
      </p:sp>
      <p:sp>
        <p:nvSpPr>
          <p:cNvPr id="17" name="Media Placeholder 5">
            <a:extLst>
              <a:ext uri="{FF2B5EF4-FFF2-40B4-BE49-F238E27FC236}">
                <a16:creationId xmlns:a16="http://schemas.microsoft.com/office/drawing/2014/main" id="{EAC4B4BD-D618-49B0-7F6B-3845DC27C257}"/>
              </a:ext>
            </a:extLst>
          </p:cNvPr>
          <p:cNvSpPr txBox="1">
            <a:spLocks/>
          </p:cNvSpPr>
          <p:nvPr/>
        </p:nvSpPr>
        <p:spPr>
          <a:xfrm>
            <a:off x="660112" y="1250231"/>
            <a:ext cx="6683613" cy="3039848"/>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2000" b="0" kern="0">
                <a:latin typeface="Poppins"/>
                <a:cs typeface="Poppins"/>
              </a:rPr>
              <a:t>leurs amis; </a:t>
            </a:r>
            <a:endParaRPr lang="fr-CA" b="0"/>
          </a:p>
          <a:p>
            <a:pPr defTabSz="914400">
              <a:lnSpc>
                <a:spcPct val="112999"/>
              </a:lnSpc>
            </a:pPr>
            <a:r>
              <a:rPr lang="fr-CA" sz="2000" b="0" kern="0">
                <a:latin typeface="Poppins"/>
                <a:cs typeface="Poppins"/>
              </a:rPr>
              <a:t>apprendre de nouvelles choses; </a:t>
            </a:r>
            <a:endParaRPr lang="fr-CA" b="0"/>
          </a:p>
          <a:p>
            <a:pPr defTabSz="914400">
              <a:lnSpc>
                <a:spcPct val="112999"/>
              </a:lnSpc>
            </a:pPr>
            <a:r>
              <a:rPr lang="fr-CA" sz="2000" b="0" kern="0">
                <a:latin typeface="Poppins"/>
                <a:cs typeface="Poppins"/>
              </a:rPr>
              <a:t>les matières préférées (p. ex., les sciences, la musique, l’éducation physique, l’art);  </a:t>
            </a:r>
            <a:endParaRPr lang="fr-CA" b="0"/>
          </a:p>
          <a:p>
            <a:pPr defTabSz="914400">
              <a:lnSpc>
                <a:spcPct val="112999"/>
              </a:lnSpc>
            </a:pPr>
            <a:r>
              <a:rPr lang="fr-CA" sz="2000" b="0" kern="0">
                <a:latin typeface="Poppins"/>
                <a:cs typeface="Poppins"/>
              </a:rPr>
              <a:t>les sports, les clubs, les activités; </a:t>
            </a:r>
            <a:endParaRPr lang="fr-CA" b="0"/>
          </a:p>
          <a:p>
            <a:pPr defTabSz="914400">
              <a:lnSpc>
                <a:spcPct val="112999"/>
              </a:lnSpc>
            </a:pPr>
            <a:r>
              <a:rPr lang="fr-CA" sz="2000" b="0" kern="0">
                <a:latin typeface="Poppins"/>
                <a:cs typeface="Poppins"/>
              </a:rPr>
              <a:t>leur </a:t>
            </a:r>
            <a:r>
              <a:rPr lang="fr-CA" sz="2000" b="0" kern="0" err="1">
                <a:latin typeface="Poppins"/>
                <a:cs typeface="Poppins"/>
              </a:rPr>
              <a:t>enseignant.e</a:t>
            </a:r>
            <a:r>
              <a:rPr lang="fr-CA" sz="2000" b="0" kern="0">
                <a:latin typeface="Poppins"/>
                <a:cs typeface="Poppins"/>
              </a:rPr>
              <a:t> et les adultes bienveillants; </a:t>
            </a:r>
            <a:endParaRPr lang="fr-CA" b="0"/>
          </a:p>
          <a:p>
            <a:pPr defTabSz="914400">
              <a:lnSpc>
                <a:spcPct val="112999"/>
              </a:lnSpc>
            </a:pPr>
            <a:r>
              <a:rPr lang="fr-CA" sz="2000" b="0" kern="0">
                <a:latin typeface="Poppins"/>
                <a:cs typeface="Poppins"/>
              </a:rPr>
              <a:t>les sorties scolaires; </a:t>
            </a:r>
            <a:endParaRPr lang="fr-CA" b="0"/>
          </a:p>
          <a:p>
            <a:pPr defTabSz="914400">
              <a:lnSpc>
                <a:spcPct val="112999"/>
              </a:lnSpc>
            </a:pPr>
            <a:r>
              <a:rPr lang="fr-CA" sz="2000" b="0" kern="0">
                <a:latin typeface="Poppins"/>
                <a:cs typeface="Poppins"/>
              </a:rPr>
              <a:t>d’autres idées? </a:t>
            </a:r>
            <a:endParaRPr lang="fr-CA" b="0"/>
          </a:p>
        </p:txBody>
      </p:sp>
      <p:pic>
        <p:nvPicPr>
          <p:cNvPr id="24" name="Graphic 23" descr="Polaroid Pictures with solid fill">
            <a:extLst>
              <a:ext uri="{FF2B5EF4-FFF2-40B4-BE49-F238E27FC236}">
                <a16:creationId xmlns:a16="http://schemas.microsoft.com/office/drawing/2014/main" id="{F775E4EB-3327-C12F-9219-79E0D0C253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11171" y="1270873"/>
            <a:ext cx="568888" cy="547326"/>
          </a:xfrm>
          <a:prstGeom prst="rect">
            <a:avLst/>
          </a:prstGeom>
        </p:spPr>
      </p:pic>
      <p:pic>
        <p:nvPicPr>
          <p:cNvPr id="21" name="Graphic 20" descr="Chess pieces outline">
            <a:extLst>
              <a:ext uri="{FF2B5EF4-FFF2-40B4-BE49-F238E27FC236}">
                <a16:creationId xmlns:a16="http://schemas.microsoft.com/office/drawing/2014/main" id="{2007D24D-0984-0A27-2C38-0CA8A05DDC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41939" y="1609022"/>
            <a:ext cx="374566" cy="439362"/>
          </a:xfrm>
          <a:prstGeom prst="rect">
            <a:avLst/>
          </a:prstGeom>
        </p:spPr>
      </p:pic>
      <p:pic>
        <p:nvPicPr>
          <p:cNvPr id="18" name="Graphic 17" descr="Music notes outline">
            <a:extLst>
              <a:ext uri="{FF2B5EF4-FFF2-40B4-BE49-F238E27FC236}">
                <a16:creationId xmlns:a16="http://schemas.microsoft.com/office/drawing/2014/main" id="{59686B57-8C9A-8D7A-8AB7-F72C633374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
            <a:off x="7524595" y="2086633"/>
            <a:ext cx="428544" cy="482548"/>
          </a:xfrm>
          <a:prstGeom prst="rect">
            <a:avLst/>
          </a:prstGeom>
        </p:spPr>
      </p:pic>
      <p:pic>
        <p:nvPicPr>
          <p:cNvPr id="19" name="Graphic 18" descr="Soccer ball with solid fill">
            <a:extLst>
              <a:ext uri="{FF2B5EF4-FFF2-40B4-BE49-F238E27FC236}">
                <a16:creationId xmlns:a16="http://schemas.microsoft.com/office/drawing/2014/main" id="{B62F10D3-E6F9-A79E-1ED0-E302D44920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35161" y="2571244"/>
            <a:ext cx="471725" cy="460955"/>
          </a:xfrm>
          <a:prstGeom prst="rect">
            <a:avLst/>
          </a:prstGeom>
        </p:spPr>
      </p:pic>
      <p:pic>
        <p:nvPicPr>
          <p:cNvPr id="23" name="Graphic 22" descr="Care with solid fill">
            <a:extLst>
              <a:ext uri="{FF2B5EF4-FFF2-40B4-BE49-F238E27FC236}">
                <a16:creationId xmlns:a16="http://schemas.microsoft.com/office/drawing/2014/main" id="{0DE0F7FB-95BA-A388-642D-AF1E3C958A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11097" y="3285162"/>
            <a:ext cx="471725" cy="439362"/>
          </a:xfrm>
          <a:prstGeom prst="rect">
            <a:avLst/>
          </a:prstGeom>
        </p:spPr>
      </p:pic>
      <p:pic>
        <p:nvPicPr>
          <p:cNvPr id="20" name="Graphic 19" descr="A school bus">
            <a:extLst>
              <a:ext uri="{FF2B5EF4-FFF2-40B4-BE49-F238E27FC236}">
                <a16:creationId xmlns:a16="http://schemas.microsoft.com/office/drawing/2014/main" id="{6D55476E-0D82-EA9C-C98F-079499DE382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302406" y="3517249"/>
            <a:ext cx="884763" cy="819539"/>
          </a:xfrm>
          <a:prstGeom prst="rect">
            <a:avLst/>
          </a:prstGeom>
        </p:spPr>
      </p:pic>
      <p:sp>
        <p:nvSpPr>
          <p:cNvPr id="3" name="Footer Placeholder 2">
            <a:extLst>
              <a:ext uri="{FF2B5EF4-FFF2-40B4-BE49-F238E27FC236}">
                <a16:creationId xmlns:a16="http://schemas.microsoft.com/office/drawing/2014/main" id="{6E8EB846-2BE9-02D4-AB0D-F9BDDE40D201}"/>
              </a:ext>
            </a:extLst>
          </p:cNvPr>
          <p:cNvSpPr>
            <a:spLocks noGrp="1"/>
          </p:cNvSpPr>
          <p:nvPr>
            <p:ph type="ftr" sz="quarter" idx="13"/>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6C57617F-73E4-3936-E492-68FDF89FE0F9}"/>
              </a:ext>
            </a:extLst>
          </p:cNvPr>
          <p:cNvSpPr>
            <a:spLocks noGrp="1"/>
          </p:cNvSpPr>
          <p:nvPr>
            <p:ph type="sldNum" sz="quarter" idx="14"/>
          </p:nvPr>
        </p:nvSpPr>
        <p:spPr/>
        <p:txBody>
          <a:bodyPr/>
          <a:lstStyle/>
          <a:p>
            <a:fld id="{873CEFD4-33E6-8B4E-819F-F61E5AEC8E0F}" type="slidenum">
              <a:rPr lang="en-US" smtClean="0"/>
              <a:pPr/>
              <a:t>20</a:t>
            </a:fld>
            <a:endParaRPr lang="en-US"/>
          </a:p>
        </p:txBody>
      </p:sp>
    </p:spTree>
    <p:extLst>
      <p:ext uri="{BB962C8B-B14F-4D97-AF65-F5344CB8AC3E}">
        <p14:creationId xmlns:p14="http://schemas.microsoft.com/office/powerpoint/2010/main" val="647765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197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Quels sont les facteurs de stress possibles pour les élèves à l’école ? </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B1</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21</a:t>
            </a:fld>
            <a:endParaRPr lang="en-US"/>
          </a:p>
        </p:txBody>
      </p:sp>
    </p:spTree>
    <p:extLst>
      <p:ext uri="{BB962C8B-B14F-4D97-AF65-F5344CB8AC3E}">
        <p14:creationId xmlns:p14="http://schemas.microsoft.com/office/powerpoint/2010/main" val="1738788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C7B926D-CB04-26C7-2310-C35655CA2742}"/>
              </a:ext>
            </a:extLst>
          </p:cNvPr>
          <p:cNvSpPr txBox="1">
            <a:spLocks noGrp="1"/>
          </p:cNvSpPr>
          <p:nvPr>
            <p:ph type="title" idx="4294967295"/>
          </p:nvPr>
        </p:nvSpPr>
        <p:spPr>
          <a:xfrm>
            <a:off x="196508" y="-933175"/>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Quels sont les facteurs de stress possibles pour les élèves à l’école ? - 2</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01308" y="659223"/>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Quels sont les facteurs de stress possibles pour les élèves à l’école ? </a:t>
            </a:r>
          </a:p>
        </p:txBody>
      </p:sp>
      <p:sp>
        <p:nvSpPr>
          <p:cNvPr id="13" name="Title 1">
            <a:extLst>
              <a:ext uri="{FF2B5EF4-FFF2-40B4-BE49-F238E27FC236}">
                <a16:creationId xmlns:a16="http://schemas.microsoft.com/office/drawing/2014/main" id="{0AAF98A7-3D45-ABCB-7F7E-93314B7CDEE1}"/>
              </a:ext>
            </a:extLst>
          </p:cNvPr>
          <p:cNvSpPr txBox="1">
            <a:spLocks/>
          </p:cNvSpPr>
          <p:nvPr/>
        </p:nvSpPr>
        <p:spPr>
          <a:xfrm>
            <a:off x="7447757" y="364710"/>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B1</a:t>
            </a:r>
          </a:p>
        </p:txBody>
      </p:sp>
      <p:sp>
        <p:nvSpPr>
          <p:cNvPr id="9" name="Media Placeholder 5">
            <a:extLst>
              <a:ext uri="{FF2B5EF4-FFF2-40B4-BE49-F238E27FC236}">
                <a16:creationId xmlns:a16="http://schemas.microsoft.com/office/drawing/2014/main" id="{AAC1E97B-8E84-A8AF-BC8B-7810CD3A0FCD}"/>
              </a:ext>
            </a:extLst>
          </p:cNvPr>
          <p:cNvSpPr txBox="1">
            <a:spLocks/>
          </p:cNvSpPr>
          <p:nvPr/>
        </p:nvSpPr>
        <p:spPr>
          <a:xfrm>
            <a:off x="665411" y="1533709"/>
            <a:ext cx="7309766" cy="3169400"/>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2000" b="0" kern="0">
                <a:latin typeface="Poppins"/>
                <a:cs typeface="Poppins"/>
              </a:rPr>
              <a:t>les examens et les évaluations; </a:t>
            </a:r>
            <a:endParaRPr lang="fr-CA" sz="2000" b="0" kern="0"/>
          </a:p>
          <a:p>
            <a:pPr defTabSz="914400">
              <a:lnSpc>
                <a:spcPct val="112999"/>
              </a:lnSpc>
            </a:pPr>
            <a:r>
              <a:rPr lang="fr-CA" sz="2000" b="0" kern="0">
                <a:latin typeface="Poppins"/>
                <a:cs typeface="Poppins"/>
              </a:rPr>
              <a:t>le manque de temps libre; </a:t>
            </a:r>
            <a:endParaRPr lang="fr-CA" b="0"/>
          </a:p>
          <a:p>
            <a:pPr defTabSz="914400">
              <a:lnSpc>
                <a:spcPct val="112999"/>
              </a:lnSpc>
            </a:pPr>
            <a:r>
              <a:rPr lang="fr-CA" sz="2000" b="0" kern="0">
                <a:latin typeface="Poppins"/>
                <a:cs typeface="Poppins"/>
              </a:rPr>
              <a:t>être appelé à répondre ou parler devant les autres; </a:t>
            </a:r>
            <a:endParaRPr lang="fr-CA" b="0"/>
          </a:p>
          <a:p>
            <a:pPr defTabSz="914400">
              <a:lnSpc>
                <a:spcPct val="112999"/>
              </a:lnSpc>
            </a:pPr>
            <a:r>
              <a:rPr lang="fr-CA" sz="2000" b="0" kern="0">
                <a:latin typeface="Poppins"/>
                <a:cs typeface="Poppins"/>
              </a:rPr>
              <a:t>les modifications dans l’horaire quotidien; </a:t>
            </a:r>
            <a:endParaRPr lang="fr-CA" b="0"/>
          </a:p>
          <a:p>
            <a:pPr defTabSz="914400">
              <a:lnSpc>
                <a:spcPct val="112999"/>
              </a:lnSpc>
            </a:pPr>
            <a:r>
              <a:rPr lang="fr-CA" sz="2000" b="0" kern="0">
                <a:latin typeface="Poppins"/>
                <a:cs typeface="Poppins"/>
              </a:rPr>
              <a:t>le bruit ou l’éclairage; </a:t>
            </a:r>
            <a:endParaRPr lang="fr-CA" b="0"/>
          </a:p>
          <a:p>
            <a:pPr defTabSz="914400">
              <a:lnSpc>
                <a:spcPct val="112999"/>
              </a:lnSpc>
            </a:pPr>
            <a:r>
              <a:rPr lang="fr-CA" sz="2000" b="0" kern="0">
                <a:latin typeface="Poppins"/>
                <a:cs typeface="Poppins"/>
              </a:rPr>
              <a:t>le sentiment d’exclusion ou de ne pas avoir sa place; </a:t>
            </a:r>
            <a:endParaRPr lang="fr-CA" b="0"/>
          </a:p>
          <a:p>
            <a:pPr defTabSz="914400">
              <a:lnSpc>
                <a:spcPct val="112999"/>
              </a:lnSpc>
            </a:pPr>
            <a:r>
              <a:rPr lang="fr-CA" sz="2000" b="0" kern="0">
                <a:latin typeface="Poppins"/>
                <a:cs typeface="Poppins"/>
              </a:rPr>
              <a:t>d’autres idées ?</a:t>
            </a:r>
            <a:endParaRPr lang="fr-CA" b="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22</a:t>
            </a:fld>
            <a:endParaRPr lang="en-US"/>
          </a:p>
        </p:txBody>
      </p:sp>
    </p:spTree>
    <p:extLst>
      <p:ext uri="{BB962C8B-B14F-4D97-AF65-F5344CB8AC3E}">
        <p14:creationId xmlns:p14="http://schemas.microsoft.com/office/powerpoint/2010/main" val="1909986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210417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Quelles stratégies pouvons-nous utiliser à l’école pour aider à gérer le stress ?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B2</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23</a:t>
            </a:fld>
            <a:endParaRPr lang="en-US"/>
          </a:p>
        </p:txBody>
      </p:sp>
    </p:spTree>
    <p:extLst>
      <p:ext uri="{BB962C8B-B14F-4D97-AF65-F5344CB8AC3E}">
        <p14:creationId xmlns:p14="http://schemas.microsoft.com/office/powerpoint/2010/main" val="3190771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E39AF3E-E1E6-E2EF-9E16-B4DD7D21BD33}"/>
              </a:ext>
            </a:extLst>
          </p:cNvPr>
          <p:cNvSpPr txBox="1">
            <a:spLocks noGrp="1"/>
          </p:cNvSpPr>
          <p:nvPr>
            <p:ph type="title" idx="4294967295"/>
          </p:nvPr>
        </p:nvSpPr>
        <p:spPr>
          <a:xfrm>
            <a:off x="111976" y="-916057"/>
            <a:ext cx="758926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Quelles stratégies pouvons-nous utiliser à l’école pour aider à gérer le stress ?</a:t>
            </a:r>
            <a:r>
              <a:rPr kumimoji="0" lang="fr-CA" sz="2400" b="0" i="0" u="none" strike="noStrike" kern="0" cap="none" spc="0" normalizeH="0" baseline="0" noProof="0">
                <a:ln>
                  <a:noFill/>
                </a:ln>
                <a:solidFill>
                  <a:srgbClr val="78BD21"/>
                </a:solidFill>
                <a:effectLst/>
                <a:uLnTx/>
                <a:uFillTx/>
                <a:latin typeface="Poppins"/>
                <a:ea typeface="+mj-ea"/>
                <a:cs typeface="Poppins"/>
              </a:rPr>
              <a:t> - 2</a:t>
            </a:r>
            <a:endParaRPr kumimoji="0" lang="fr-CA" sz="2400" b="1" i="0" u="none" strike="noStrike" kern="0" cap="none" spc="0" normalizeH="0" baseline="0" noProof="0">
              <a:ln>
                <a:noFill/>
              </a:ln>
              <a:solidFill>
                <a:srgbClr val="78BD21"/>
              </a:solidFill>
              <a:effectLst/>
              <a:uLnTx/>
              <a:uFillTx/>
              <a:latin typeface="Poppins"/>
              <a:ea typeface="+mj-ea"/>
              <a:cs typeface="Poppins"/>
            </a:endParaRP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492976" y="791184"/>
            <a:ext cx="758926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Quelles stratégies pouvons-nous utiliser à l’école pour aider à gérer le stress ?</a:t>
            </a:r>
            <a:r>
              <a:rPr kumimoji="0" lang="fr-CA" sz="2400" b="0" i="0" u="none" strike="noStrike" kern="0" cap="none" spc="0" normalizeH="0" baseline="0" noProof="0">
                <a:ln>
                  <a:noFill/>
                </a:ln>
                <a:solidFill>
                  <a:srgbClr val="78BD21"/>
                </a:solidFill>
                <a:effectLst/>
                <a:uLnTx/>
                <a:uFillTx/>
                <a:latin typeface="Poppins"/>
                <a:ea typeface="+mj-ea"/>
                <a:cs typeface="Poppins"/>
              </a:rPr>
              <a:t> </a:t>
            </a:r>
            <a:endParaRPr kumimoji="0" lang="fr-CA" sz="2400" b="1" i="0" u="none" strike="noStrike" kern="0" cap="none" spc="0" normalizeH="0" baseline="0" noProof="0">
              <a:ln>
                <a:noFill/>
              </a:ln>
              <a:solidFill>
                <a:srgbClr val="78BD21"/>
              </a:solidFill>
              <a:effectLst/>
              <a:uLnTx/>
              <a:uFillTx/>
              <a:latin typeface="Poppins"/>
              <a:ea typeface="+mj-ea"/>
              <a:cs typeface="Poppins"/>
            </a:endParaRP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58819" y="364710"/>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099"/>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B2</a:t>
            </a:r>
          </a:p>
        </p:txBody>
      </p:sp>
      <p:sp>
        <p:nvSpPr>
          <p:cNvPr id="6" name="Media Placeholder 5">
            <a:extLst>
              <a:ext uri="{FF2B5EF4-FFF2-40B4-BE49-F238E27FC236}">
                <a16:creationId xmlns:a16="http://schemas.microsoft.com/office/drawing/2014/main" id="{26ECD8CB-9210-9CF3-D908-ECD61ADA766C}"/>
              </a:ext>
            </a:extLst>
          </p:cNvPr>
          <p:cNvSpPr txBox="1">
            <a:spLocks/>
          </p:cNvSpPr>
          <p:nvPr/>
        </p:nvSpPr>
        <p:spPr>
          <a:xfrm>
            <a:off x="497265" y="1756694"/>
            <a:ext cx="8033080" cy="2669706"/>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2000" kern="0">
                <a:latin typeface="Poppins"/>
                <a:cs typeface="Poppins"/>
              </a:rPr>
              <a:t>les personnes </a:t>
            </a:r>
            <a:r>
              <a:rPr lang="fr-CA" sz="2000" b="0" kern="0">
                <a:latin typeface="Poppins"/>
                <a:cs typeface="Poppins"/>
              </a:rPr>
              <a:t>: nouer des liens avec un adulte bienveillant ou une amie; </a:t>
            </a:r>
            <a:endParaRPr lang="fr-CA" sz="2000" b="0" kern="0"/>
          </a:p>
          <a:p>
            <a:pPr defTabSz="914400">
              <a:lnSpc>
                <a:spcPct val="112999"/>
              </a:lnSpc>
            </a:pPr>
            <a:r>
              <a:rPr lang="fr-CA" sz="2000" kern="0">
                <a:latin typeface="Poppins"/>
                <a:cs typeface="Poppins"/>
              </a:rPr>
              <a:t>les lieux : </a:t>
            </a:r>
            <a:r>
              <a:rPr lang="fr-CA" sz="2000" b="0" kern="0">
                <a:latin typeface="Poppins"/>
                <a:cs typeface="Poppins"/>
              </a:rPr>
              <a:t>aller à un endroit que nous aimons dans l’école ou dans la cour lorsque nous avons du temps libre; </a:t>
            </a:r>
            <a:endParaRPr lang="fr-CA" b="0"/>
          </a:p>
          <a:p>
            <a:pPr defTabSz="914400">
              <a:lnSpc>
                <a:spcPct val="112999"/>
              </a:lnSpc>
            </a:pPr>
            <a:r>
              <a:rPr lang="fr-CA" sz="2000" kern="0">
                <a:latin typeface="Poppins"/>
                <a:cs typeface="Poppins"/>
              </a:rPr>
              <a:t>les choses :</a:t>
            </a:r>
            <a:r>
              <a:rPr lang="fr-CA" sz="2000" b="0" kern="0">
                <a:latin typeface="Poppins"/>
                <a:cs typeface="Poppins"/>
              </a:rPr>
              <a:t> garder un objet réconfortant dans nos poches, comme un symbole de notre foi ou de notre culture; </a:t>
            </a:r>
            <a:endParaRPr lang="fr-CA" b="0"/>
          </a:p>
          <a:p>
            <a:pPr defTabSz="914400">
              <a:lnSpc>
                <a:spcPct val="112999"/>
              </a:lnSpc>
            </a:pPr>
            <a:r>
              <a:rPr lang="fr-CA" sz="2000" kern="0">
                <a:latin typeface="Poppins"/>
                <a:cs typeface="Poppins"/>
              </a:rPr>
              <a:t>d’autres idées ?</a:t>
            </a:r>
            <a:endParaRPr lang="fr-CA"/>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24</a:t>
            </a:fld>
            <a:endParaRPr lang="en-US"/>
          </a:p>
        </p:txBody>
      </p:sp>
    </p:spTree>
    <p:extLst>
      <p:ext uri="{BB962C8B-B14F-4D97-AF65-F5344CB8AC3E}">
        <p14:creationId xmlns:p14="http://schemas.microsoft.com/office/powerpoint/2010/main" val="3795283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1114380" y="1564347"/>
            <a:ext cx="6931256" cy="143285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Qu’est-ce qui peut aider à gérer le stress des examens ?</a:t>
            </a:r>
            <a:r>
              <a:rPr kumimoji="0" lang="fr-CA" sz="3600" b="0" i="0" u="none" strike="noStrike" kern="0" cap="none" spc="0" normalizeH="0" baseline="0" noProof="0">
                <a:ln>
                  <a:noFill/>
                </a:ln>
                <a:solidFill>
                  <a:srgbClr val="78BD21"/>
                </a:solidFill>
                <a:effectLst/>
                <a:uLnTx/>
                <a:uFillTx/>
                <a:latin typeface="Poppins"/>
                <a:ea typeface="Roboto"/>
                <a:cs typeface="Poppins"/>
              </a:rPr>
              <a:t>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B3</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25</a:t>
            </a:fld>
            <a:endParaRPr lang="en-US"/>
          </a:p>
        </p:txBody>
      </p:sp>
    </p:spTree>
    <p:extLst>
      <p:ext uri="{BB962C8B-B14F-4D97-AF65-F5344CB8AC3E}">
        <p14:creationId xmlns:p14="http://schemas.microsoft.com/office/powerpoint/2010/main" val="1899233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E7E0B0-260D-0B58-3FF0-8495FE2BBB9F}"/>
              </a:ext>
            </a:extLst>
          </p:cNvPr>
          <p:cNvSpPr txBox="1">
            <a:spLocks noGrp="1"/>
          </p:cNvSpPr>
          <p:nvPr>
            <p:ph type="title" idx="4294967295"/>
          </p:nvPr>
        </p:nvSpPr>
        <p:spPr>
          <a:xfrm>
            <a:off x="148158" y="-951695"/>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Qu’est-ce qui peut aider à gérer le stress des examens ? - 2</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03758" y="541516"/>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Qu’est-ce qui peut aider à gérer le stress des examens ?</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25633"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656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B3</a:t>
            </a:r>
          </a:p>
        </p:txBody>
      </p:sp>
      <p:sp>
        <p:nvSpPr>
          <p:cNvPr id="11" name="Media Placeholder 5">
            <a:extLst>
              <a:ext uri="{FF2B5EF4-FFF2-40B4-BE49-F238E27FC236}">
                <a16:creationId xmlns:a16="http://schemas.microsoft.com/office/drawing/2014/main" id="{8F952E04-943A-D12D-5BDF-B6DE12E3DA34}"/>
              </a:ext>
            </a:extLst>
          </p:cNvPr>
          <p:cNvSpPr txBox="1">
            <a:spLocks/>
          </p:cNvSpPr>
          <p:nvPr/>
        </p:nvSpPr>
        <p:spPr>
          <a:xfrm>
            <a:off x="499061" y="1420793"/>
            <a:ext cx="8335896" cy="3147808"/>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2000" b="0" kern="0">
                <a:latin typeface="Poppins"/>
                <a:cs typeface="Poppins"/>
              </a:rPr>
              <a:t>adopter des routines aidantes (comme dormir suffisamment);</a:t>
            </a:r>
            <a:endParaRPr lang="fr-CA" sz="2000" b="0" kern="0"/>
          </a:p>
          <a:p>
            <a:pPr defTabSz="914400">
              <a:lnSpc>
                <a:spcPct val="112999"/>
              </a:lnSpc>
            </a:pPr>
            <a:r>
              <a:rPr lang="fr-CA" sz="2000" b="0" kern="0">
                <a:latin typeface="Poppins"/>
                <a:cs typeface="Poppins"/>
              </a:rPr>
              <a:t>se préparer et étudier;  </a:t>
            </a:r>
            <a:endParaRPr lang="fr-CA" b="0"/>
          </a:p>
          <a:p>
            <a:pPr defTabSz="914400">
              <a:lnSpc>
                <a:spcPct val="112999"/>
              </a:lnSpc>
            </a:pPr>
            <a:r>
              <a:rPr lang="fr-CA" sz="2000" b="0" kern="0">
                <a:latin typeface="Poppins"/>
                <a:cs typeface="Poppins"/>
              </a:rPr>
              <a:t>demander de l’aide, si nécessaire;  </a:t>
            </a:r>
            <a:endParaRPr lang="fr-CA" b="0"/>
          </a:p>
          <a:p>
            <a:pPr defTabSz="914400">
              <a:lnSpc>
                <a:spcPct val="112999"/>
              </a:lnSpc>
            </a:pPr>
            <a:r>
              <a:rPr lang="fr-CA" sz="2000" b="0" kern="0">
                <a:latin typeface="Poppins"/>
                <a:cs typeface="Poppins"/>
              </a:rPr>
              <a:t>se concentrer sur l’apprentissage plutôt que sur les notes; </a:t>
            </a:r>
            <a:endParaRPr lang="fr-CA" b="0"/>
          </a:p>
          <a:p>
            <a:pPr defTabSz="914400">
              <a:lnSpc>
                <a:spcPct val="112999"/>
              </a:lnSpc>
            </a:pPr>
            <a:r>
              <a:rPr lang="fr-CA" sz="2000" b="0" kern="0">
                <a:latin typeface="Poppins"/>
                <a:cs typeface="Poppins"/>
              </a:rPr>
              <a:t>utiliser des moyens de se détendre, comme respirer profondément ou faire des étirements; </a:t>
            </a:r>
            <a:endParaRPr lang="fr-CA" b="0"/>
          </a:p>
          <a:p>
            <a:pPr defTabSz="914400">
              <a:lnSpc>
                <a:spcPct val="112999"/>
              </a:lnSpc>
            </a:pPr>
            <a:r>
              <a:rPr lang="fr-CA" sz="2000" b="0" kern="0">
                <a:latin typeface="Poppins"/>
                <a:cs typeface="Poppins"/>
              </a:rPr>
              <a:t>d’autres idées ? </a:t>
            </a:r>
            <a:endParaRPr lang="fr-CA" b="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26</a:t>
            </a:fld>
            <a:endParaRPr lang="en-US"/>
          </a:p>
        </p:txBody>
      </p:sp>
    </p:spTree>
    <p:extLst>
      <p:ext uri="{BB962C8B-B14F-4D97-AF65-F5344CB8AC3E}">
        <p14:creationId xmlns:p14="http://schemas.microsoft.com/office/powerpoint/2010/main" val="197298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1027801" y="1221544"/>
            <a:ext cx="7147171" cy="2774104"/>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Quelles stratégies peuvent nous aider lorsque nous tentons de nouvelles expériences à l’école ?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B4</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27</a:t>
            </a:fld>
            <a:endParaRPr lang="en-US"/>
          </a:p>
        </p:txBody>
      </p:sp>
    </p:spTree>
    <p:extLst>
      <p:ext uri="{BB962C8B-B14F-4D97-AF65-F5344CB8AC3E}">
        <p14:creationId xmlns:p14="http://schemas.microsoft.com/office/powerpoint/2010/main" val="2933162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E72A7E8-3698-28DB-7A0C-7A39ABB216A6}"/>
              </a:ext>
            </a:extLst>
          </p:cNvPr>
          <p:cNvSpPr txBox="1">
            <a:spLocks noGrp="1"/>
          </p:cNvSpPr>
          <p:nvPr>
            <p:ph type="title" idx="4294967295"/>
          </p:nvPr>
        </p:nvSpPr>
        <p:spPr>
          <a:xfrm>
            <a:off x="311916" y="-1338689"/>
            <a:ext cx="7135841" cy="111879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Quelles stratégies peuvent nous aider lorsque nous tentons de nouvelles expériences à l’école ? - 2</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37224" y="389553"/>
            <a:ext cx="7135841" cy="111879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Quelles stratégies peuvent nous aider lorsque nous tentons de nouvelles expériences à l’école ? </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47757"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207022" y="4823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B4</a:t>
            </a:r>
          </a:p>
        </p:txBody>
      </p:sp>
      <p:sp>
        <p:nvSpPr>
          <p:cNvPr id="11" name="Media Placeholder 5">
            <a:extLst>
              <a:ext uri="{FF2B5EF4-FFF2-40B4-BE49-F238E27FC236}">
                <a16:creationId xmlns:a16="http://schemas.microsoft.com/office/drawing/2014/main" id="{94D17F6D-4551-CBF4-CB86-7AF1CC9F977F}"/>
              </a:ext>
            </a:extLst>
          </p:cNvPr>
          <p:cNvSpPr txBox="1">
            <a:spLocks/>
          </p:cNvSpPr>
          <p:nvPr/>
        </p:nvSpPr>
        <p:spPr>
          <a:xfrm>
            <a:off x="531980" y="1611730"/>
            <a:ext cx="8356954" cy="3029051"/>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7938" indent="-7938" defTabSz="914400">
              <a:lnSpc>
                <a:spcPct val="112999"/>
              </a:lnSpc>
              <a:buNone/>
            </a:pPr>
            <a:r>
              <a:rPr lang="fr-CA" sz="1800" b="0" kern="0">
                <a:latin typeface="Poppins"/>
                <a:cs typeface="Poppins"/>
              </a:rPr>
              <a:t>Parfois, de nouvelles expériences peuvent être stressantes.  Voici ce que nous pouvons faire : </a:t>
            </a:r>
            <a:endParaRPr lang="fr-CA" sz="1800"/>
          </a:p>
          <a:p>
            <a:pPr defTabSz="914400">
              <a:lnSpc>
                <a:spcPct val="112999"/>
              </a:lnSpc>
            </a:pPr>
            <a:r>
              <a:rPr lang="fr-CA" sz="1800" kern="0">
                <a:latin typeface="Poppins"/>
                <a:cs typeface="Poppins"/>
              </a:rPr>
              <a:t>être bienveillants</a:t>
            </a:r>
            <a:r>
              <a:rPr lang="fr-CA" sz="1800" b="0" kern="0">
                <a:latin typeface="Poppins"/>
                <a:cs typeface="Poppins"/>
              </a:rPr>
              <a:t> envers nous-mêmes. Les nouvelles expériences peuvent être difficiles pour tout le monde. </a:t>
            </a:r>
            <a:endParaRPr lang="fr-CA" sz="1800"/>
          </a:p>
          <a:p>
            <a:pPr defTabSz="914400">
              <a:lnSpc>
                <a:spcPct val="112999"/>
              </a:lnSpc>
            </a:pPr>
            <a:r>
              <a:rPr lang="fr-CA" sz="1800" kern="0">
                <a:latin typeface="Poppins"/>
                <a:cs typeface="Poppins"/>
              </a:rPr>
              <a:t>être patients</a:t>
            </a:r>
            <a:r>
              <a:rPr lang="fr-CA" sz="1800" b="0" kern="0">
                <a:latin typeface="Poppins"/>
                <a:cs typeface="Poppins"/>
              </a:rPr>
              <a:t> et nous donner le temps de nous habituer au nouveau. </a:t>
            </a:r>
            <a:endParaRPr lang="fr-CA" sz="1800"/>
          </a:p>
          <a:p>
            <a:pPr defTabSz="914400">
              <a:lnSpc>
                <a:spcPct val="112999"/>
              </a:lnSpc>
            </a:pPr>
            <a:r>
              <a:rPr lang="fr-CA" sz="1800" kern="0">
                <a:latin typeface="Poppins"/>
                <a:cs typeface="Poppins"/>
              </a:rPr>
              <a:t>pratiquer.</a:t>
            </a:r>
            <a:r>
              <a:rPr lang="fr-CA" sz="1800" b="0" kern="0">
                <a:latin typeface="Poppins"/>
                <a:cs typeface="Poppins"/>
              </a:rPr>
              <a:t> Essayer ce qui est nouveau à plusieurs reprises peut aider à le rendre plus familier.  </a:t>
            </a:r>
            <a:endParaRPr lang="fr-CA" sz="1800"/>
          </a:p>
          <a:p>
            <a:pPr defTabSz="914400">
              <a:lnSpc>
                <a:spcPct val="112999"/>
              </a:lnSpc>
            </a:pPr>
            <a:r>
              <a:rPr lang="fr-CA" sz="1800" b="0" kern="0">
                <a:latin typeface="Poppins"/>
                <a:cs typeface="Poppins"/>
              </a:rPr>
              <a:t>d’autres idées?</a:t>
            </a:r>
            <a:endParaRPr lang="fr-CA" sz="180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28</a:t>
            </a:fld>
            <a:endParaRPr lang="en-US"/>
          </a:p>
        </p:txBody>
      </p:sp>
    </p:spTree>
    <p:extLst>
      <p:ext uri="{BB962C8B-B14F-4D97-AF65-F5344CB8AC3E}">
        <p14:creationId xmlns:p14="http://schemas.microsoft.com/office/powerpoint/2010/main" val="2799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7BFB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AF99-E8E3-B24D-0345-8FFBB16E7569}"/>
              </a:ext>
            </a:extLst>
          </p:cNvPr>
          <p:cNvSpPr>
            <a:spLocks noGrp="1"/>
          </p:cNvSpPr>
          <p:nvPr>
            <p:ph type="title"/>
          </p:nvPr>
        </p:nvSpPr>
        <p:spPr>
          <a:xfrm>
            <a:off x="503771" y="341978"/>
            <a:ext cx="8183029" cy="492443"/>
          </a:xfrm>
        </p:spPr>
        <p:txBody>
          <a:bodyPr wrap="square" lIns="0" tIns="0" rIns="0" bIns="0" anchor="t">
            <a:spAutoFit/>
          </a:bodyPr>
          <a:lstStyle/>
          <a:p>
            <a:pPr algn="l"/>
            <a:r>
              <a:rPr lang="fr-CA" noProof="0"/>
              <a:t>Transition positive</a:t>
            </a:r>
          </a:p>
        </p:txBody>
      </p:sp>
      <p:pic>
        <p:nvPicPr>
          <p:cNvPr id="9" name="Picture 8" descr="Tension et détente">
            <a:extLst>
              <a:ext uri="{FF2B5EF4-FFF2-40B4-BE49-F238E27FC236}">
                <a16:creationId xmlns:a16="http://schemas.microsoft.com/office/drawing/2014/main" id="{98C14B94-7AA7-26B1-13ED-1E6C00E4C9F7}"/>
              </a:ext>
            </a:extLst>
          </p:cNvPr>
          <p:cNvPicPr>
            <a:picLocks noChangeAspect="1"/>
          </p:cNvPicPr>
          <p:nvPr/>
        </p:nvPicPr>
        <p:blipFill>
          <a:blip r:embed="rId4"/>
          <a:stretch>
            <a:fillRect/>
          </a:stretch>
        </p:blipFill>
        <p:spPr>
          <a:xfrm>
            <a:off x="506775" y="1005517"/>
            <a:ext cx="3189899" cy="1794415"/>
          </a:xfrm>
          <a:prstGeom prst="rect">
            <a:avLst/>
          </a:prstGeom>
        </p:spPr>
      </p:pic>
      <p:pic>
        <p:nvPicPr>
          <p:cNvPr id="6" name="Online Media 5" descr="Capture d'écran du vidéo Contracter et détendre — Exercice de relaxation musculair de la chaine youtube de SMS-ON">
            <a:hlinkClick r:id="" action="ppaction://media"/>
            <a:extLst>
              <a:ext uri="{FF2B5EF4-FFF2-40B4-BE49-F238E27FC236}">
                <a16:creationId xmlns:a16="http://schemas.microsoft.com/office/drawing/2014/main" id="{05F60188-8340-FF5F-D8D4-97E0BFD26B72}"/>
              </a:ext>
            </a:extLst>
          </p:cNvPr>
          <p:cNvPicPr>
            <a:picLocks noRot="1" noChangeAspect="1"/>
          </p:cNvPicPr>
          <p:nvPr>
            <a:videoFile r:link="rId1"/>
          </p:nvPr>
        </p:nvPicPr>
        <p:blipFill>
          <a:blip r:embed="rId5"/>
          <a:stretch>
            <a:fillRect/>
          </a:stretch>
        </p:blipFill>
        <p:spPr>
          <a:xfrm>
            <a:off x="2177863" y="3048359"/>
            <a:ext cx="3178208" cy="1787557"/>
          </a:xfrm>
          <a:prstGeom prst="rect">
            <a:avLst/>
          </a:prstGeom>
        </p:spPr>
      </p:pic>
      <p:pic>
        <p:nvPicPr>
          <p:cNvPr id="5" name="Picture 4" descr="Ressource SMS-ON - Affiche sur l'apprentissage socioémotionnel (destinées aux élèves ayant des besoins particuliers) - Tension et détente">
            <a:hlinkClick r:id="rId6"/>
            <a:extLst>
              <a:ext uri="{FF2B5EF4-FFF2-40B4-BE49-F238E27FC236}">
                <a16:creationId xmlns:a16="http://schemas.microsoft.com/office/drawing/2014/main" id="{DA956E0A-E8D9-15B6-D099-4B9D54825A1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84682" y="594823"/>
            <a:ext cx="2241414" cy="3467100"/>
          </a:xfrm>
          <a:prstGeom prst="rect">
            <a:avLst/>
          </a:prstGeom>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29</a:t>
            </a:fld>
            <a:endParaRPr lang="en-US"/>
          </a:p>
        </p:txBody>
      </p:sp>
    </p:spTree>
    <p:extLst>
      <p:ext uri="{BB962C8B-B14F-4D97-AF65-F5344CB8AC3E}">
        <p14:creationId xmlns:p14="http://schemas.microsoft.com/office/powerpoint/2010/main" val="2986729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EA437-0FE2-45EF-BE95-E65816188693}"/>
              </a:ext>
            </a:extLst>
          </p:cNvPr>
          <p:cNvSpPr>
            <a:spLocks noGrp="1"/>
          </p:cNvSpPr>
          <p:nvPr>
            <p:ph type="title"/>
          </p:nvPr>
        </p:nvSpPr>
        <p:spPr/>
        <p:txBody>
          <a:bodyPr wrap="square" lIns="0" tIns="0" rIns="0" bIns="0" anchor="t">
            <a:spAutoFit/>
          </a:bodyPr>
          <a:lstStyle/>
          <a:p>
            <a:r>
              <a:rPr lang="fr-CA" noProof="0"/>
              <a:t>Obtenir de l'aide pour gérer le stress</a:t>
            </a:r>
          </a:p>
        </p:txBody>
      </p:sp>
      <p:sp>
        <p:nvSpPr>
          <p:cNvPr id="3" name="Footer Placeholder 2">
            <a:extLst>
              <a:ext uri="{FF2B5EF4-FFF2-40B4-BE49-F238E27FC236}">
                <a16:creationId xmlns:a16="http://schemas.microsoft.com/office/drawing/2014/main" id="{B46D1995-07D9-6369-1735-B37ACF0240AE}"/>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C74BF5E0-DA89-1958-E581-737E3C6DBE4D}"/>
              </a:ext>
            </a:extLst>
          </p:cNvPr>
          <p:cNvSpPr>
            <a:spLocks noGrp="1"/>
          </p:cNvSpPr>
          <p:nvPr>
            <p:ph type="sldNum" sz="quarter" idx="11"/>
          </p:nvPr>
        </p:nvSpPr>
        <p:spPr/>
        <p:txBody>
          <a:bodyPr/>
          <a:lstStyle/>
          <a:p>
            <a:fld id="{873CEFD4-33E6-8B4E-819F-F61E5AEC8E0F}" type="slidenum">
              <a:rPr lang="en-US" smtClean="0"/>
              <a:pPr/>
              <a:t>30</a:t>
            </a:fld>
            <a:endParaRPr lang="en-US"/>
          </a:p>
        </p:txBody>
      </p:sp>
    </p:spTree>
    <p:extLst>
      <p:ext uri="{BB962C8B-B14F-4D97-AF65-F5344CB8AC3E}">
        <p14:creationId xmlns:p14="http://schemas.microsoft.com/office/powerpoint/2010/main" val="2270091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E261B8B9-941C-5AB8-6ABF-E40DF960C41B}"/>
              </a:ext>
            </a:extLst>
          </p:cNvPr>
          <p:cNvSpPr>
            <a:spLocks noGrp="1"/>
          </p:cNvSpPr>
          <p:nvPr>
            <p:ph type="title" idx="4294967295"/>
          </p:nvPr>
        </p:nvSpPr>
        <p:spPr>
          <a:xfrm>
            <a:off x="1100138" y="1435101"/>
            <a:ext cx="6996112" cy="149860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 faisons-nous lorsque nous avons besoin d'aide ?</a:t>
            </a:r>
            <a:endParaRPr kumimoji="0" lang="fr-CA" sz="1200" b="1" i="0" u="none" strike="noStrike" kern="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7" name="Title 1">
            <a:extLst>
              <a:ext uri="{FF2B5EF4-FFF2-40B4-BE49-F238E27FC236}">
                <a16:creationId xmlns:a16="http://schemas.microsoft.com/office/drawing/2014/main" id="{5D0F2FA4-512D-5019-3042-86E9423AAC0B}"/>
              </a:ext>
            </a:extLst>
          </p:cNvPr>
          <p:cNvSpPr txBox="1">
            <a:spLocks/>
          </p:cNvSpPr>
          <p:nvPr/>
        </p:nvSpPr>
        <p:spPr>
          <a:xfrm>
            <a:off x="6262577" y="342585"/>
            <a:ext cx="2625781"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sz="2000" b="0" kern="0">
                <a:solidFill>
                  <a:srgbClr val="EF5368"/>
                </a:solidFill>
              </a:rPr>
              <a:t>Activité brise-glace</a:t>
            </a:r>
          </a:p>
        </p:txBody>
      </p:sp>
      <p:sp>
        <p:nvSpPr>
          <p:cNvPr id="3" name="Footer Placeholder 2">
            <a:extLst>
              <a:ext uri="{FF2B5EF4-FFF2-40B4-BE49-F238E27FC236}">
                <a16:creationId xmlns:a16="http://schemas.microsoft.com/office/drawing/2014/main" id="{B56629E5-FAE6-0C1A-C59F-65754FDB8B15}"/>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3D83C17C-6B1B-D001-5CC1-8A7AC6EC5739}"/>
              </a:ext>
            </a:extLst>
          </p:cNvPr>
          <p:cNvSpPr>
            <a:spLocks noGrp="1"/>
          </p:cNvSpPr>
          <p:nvPr>
            <p:ph type="sldNum" sz="quarter" idx="11"/>
          </p:nvPr>
        </p:nvSpPr>
        <p:spPr/>
        <p:txBody>
          <a:bodyPr/>
          <a:lstStyle/>
          <a:p>
            <a:fld id="{873CEFD4-33E6-8B4E-819F-F61E5AEC8E0F}" type="slidenum">
              <a:rPr lang="en-US" smtClean="0"/>
              <a:pPr/>
              <a:t>31</a:t>
            </a:fld>
            <a:endParaRPr lang="en-US"/>
          </a:p>
        </p:txBody>
      </p:sp>
    </p:spTree>
    <p:extLst>
      <p:ext uri="{BB962C8B-B14F-4D97-AF65-F5344CB8AC3E}">
        <p14:creationId xmlns:p14="http://schemas.microsoft.com/office/powerpoint/2010/main" val="1362826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CB4B-515B-D61A-4C78-8394F47F926E}"/>
              </a:ext>
            </a:extLst>
          </p:cNvPr>
          <p:cNvSpPr txBox="1">
            <a:spLocks noGrp="1"/>
          </p:cNvSpPr>
          <p:nvPr>
            <p:ph type="title" idx="4294967295"/>
          </p:nvPr>
        </p:nvSpPr>
        <p:spPr>
          <a:xfrm>
            <a:off x="276365" y="-1000554"/>
            <a:ext cx="806427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Que faisons-nous lorsque nous avons besoin d'aide ? - 2</a:t>
            </a:r>
            <a:endParaRPr kumimoji="0" lang="fr-CA" sz="2400" b="1" i="0" u="none" strike="noStrike" kern="1200" cap="none" spc="0" normalizeH="0" baseline="0" noProof="0">
              <a:ln>
                <a:noFill/>
              </a:ln>
              <a:solidFill>
                <a:srgbClr val="78BD21"/>
              </a:solidFill>
              <a:effectLst/>
              <a:uLnTx/>
              <a:uFillTx/>
              <a:latin typeface="Poppins"/>
              <a:ea typeface="+mj-ea"/>
              <a:cs typeface="Poppins"/>
            </a:endParaRPr>
          </a:p>
        </p:txBody>
      </p:sp>
      <p:sp>
        <p:nvSpPr>
          <p:cNvPr id="8" name="Title 1">
            <a:extLst>
              <a:ext uri="{FF2B5EF4-FFF2-40B4-BE49-F238E27FC236}">
                <a16:creationId xmlns:a16="http://schemas.microsoft.com/office/drawing/2014/main" id="{47A27FC9-4E59-70A2-CF1F-2EC600D33C51}"/>
              </a:ext>
            </a:extLst>
          </p:cNvPr>
          <p:cNvSpPr txBox="1">
            <a:spLocks/>
          </p:cNvSpPr>
          <p:nvPr/>
        </p:nvSpPr>
        <p:spPr>
          <a:xfrm>
            <a:off x="8112940" y="320460"/>
            <a:ext cx="802950"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sz="2000" b="0" kern="0">
                <a:solidFill>
                  <a:srgbClr val="EF5368"/>
                </a:solidFill>
              </a:rPr>
              <a:t>Suivi</a:t>
            </a:r>
          </a:p>
        </p:txBody>
      </p:sp>
      <p:sp>
        <p:nvSpPr>
          <p:cNvPr id="11" name="Title 1">
            <a:extLst>
              <a:ext uri="{FF2B5EF4-FFF2-40B4-BE49-F238E27FC236}">
                <a16:creationId xmlns:a16="http://schemas.microsoft.com/office/drawing/2014/main" id="{103D0168-DC19-139B-2920-EBF59E8BAC23}"/>
              </a:ext>
            </a:extLst>
          </p:cNvPr>
          <p:cNvSpPr txBox="1">
            <a:spLocks/>
          </p:cNvSpPr>
          <p:nvPr/>
        </p:nvSpPr>
        <p:spPr>
          <a:xfrm>
            <a:off x="568465" y="734977"/>
            <a:ext cx="8064276" cy="738664"/>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kern="0"/>
              <a:t>Que faisons-nous lorsque nous avons besoin d'aide ?</a:t>
            </a:r>
            <a:endParaRPr lang="fr-CA"/>
          </a:p>
        </p:txBody>
      </p:sp>
      <p:sp>
        <p:nvSpPr>
          <p:cNvPr id="17" name="Media Placeholder 5">
            <a:extLst>
              <a:ext uri="{FF2B5EF4-FFF2-40B4-BE49-F238E27FC236}">
                <a16:creationId xmlns:a16="http://schemas.microsoft.com/office/drawing/2014/main" id="{EAC4B4BD-D618-49B0-7F6B-3845DC27C257}"/>
              </a:ext>
            </a:extLst>
          </p:cNvPr>
          <p:cNvSpPr txBox="1">
            <a:spLocks/>
          </p:cNvSpPr>
          <p:nvPr/>
        </p:nvSpPr>
        <p:spPr>
          <a:xfrm>
            <a:off x="770785" y="1665453"/>
            <a:ext cx="7342155" cy="2091390"/>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2000" kern="0">
                <a:latin typeface="Poppins"/>
                <a:cs typeface="Poppins"/>
              </a:rPr>
              <a:t>demander</a:t>
            </a:r>
            <a:r>
              <a:rPr lang="fr-CA" sz="2000" b="0" kern="0">
                <a:latin typeface="Poppins"/>
                <a:cs typeface="Poppins"/>
              </a:rPr>
              <a:t> de l’aide</a:t>
            </a:r>
            <a:endParaRPr lang="fr-CA" sz="2000" b="0" kern="0"/>
          </a:p>
          <a:p>
            <a:pPr defTabSz="914400">
              <a:lnSpc>
                <a:spcPct val="112999"/>
              </a:lnSpc>
            </a:pPr>
            <a:r>
              <a:rPr lang="fr-CA" sz="2000" kern="0">
                <a:latin typeface="Poppins"/>
                <a:cs typeface="Poppins"/>
              </a:rPr>
              <a:t>continuer à essayer</a:t>
            </a:r>
            <a:r>
              <a:rPr lang="fr-CA" sz="2000" b="0" kern="0">
                <a:latin typeface="Poppins"/>
                <a:cs typeface="Poppins"/>
              </a:rPr>
              <a:t> par nous-mêmes;  </a:t>
            </a:r>
            <a:endParaRPr lang="fr-CA"/>
          </a:p>
          <a:p>
            <a:pPr defTabSz="914400">
              <a:lnSpc>
                <a:spcPct val="112999"/>
              </a:lnSpc>
            </a:pPr>
            <a:r>
              <a:rPr lang="fr-CA" sz="2000" kern="0">
                <a:latin typeface="Poppins"/>
                <a:cs typeface="Poppins"/>
              </a:rPr>
              <a:t>cesser d’essayer ou éviter</a:t>
            </a:r>
            <a:r>
              <a:rPr lang="fr-CA" sz="2000" b="0" kern="0">
                <a:latin typeface="Poppins"/>
                <a:cs typeface="Poppins"/>
              </a:rPr>
              <a:t> ce dont nous avons besoin d’aide; </a:t>
            </a:r>
            <a:endParaRPr lang="fr-CA"/>
          </a:p>
          <a:p>
            <a:pPr defTabSz="914400">
              <a:lnSpc>
                <a:spcPct val="112999"/>
              </a:lnSpc>
            </a:pPr>
            <a:r>
              <a:rPr lang="fr-CA" sz="2000" kern="0">
                <a:latin typeface="Poppins"/>
                <a:cs typeface="Poppins"/>
              </a:rPr>
              <a:t>d’autres idées ?</a:t>
            </a:r>
            <a:endParaRPr lang="fr-CA"/>
          </a:p>
        </p:txBody>
      </p:sp>
      <p:sp>
        <p:nvSpPr>
          <p:cNvPr id="3" name="Footer Placeholder 2">
            <a:extLst>
              <a:ext uri="{FF2B5EF4-FFF2-40B4-BE49-F238E27FC236}">
                <a16:creationId xmlns:a16="http://schemas.microsoft.com/office/drawing/2014/main" id="{6E8EB846-2BE9-02D4-AB0D-F9BDDE40D201}"/>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6C57617F-73E4-3936-E492-68FDF89FE0F9}"/>
              </a:ext>
            </a:extLst>
          </p:cNvPr>
          <p:cNvSpPr>
            <a:spLocks noGrp="1"/>
          </p:cNvSpPr>
          <p:nvPr>
            <p:ph type="sldNum" sz="quarter" idx="11"/>
          </p:nvPr>
        </p:nvSpPr>
        <p:spPr/>
        <p:txBody>
          <a:bodyPr/>
          <a:lstStyle/>
          <a:p>
            <a:fld id="{873CEFD4-33E6-8B4E-819F-F61E5AEC8E0F}" type="slidenum">
              <a:rPr lang="en-US" smtClean="0"/>
              <a:pPr/>
              <a:t>32</a:t>
            </a:fld>
            <a:endParaRPr lang="en-US"/>
          </a:p>
        </p:txBody>
      </p:sp>
    </p:spTree>
    <p:extLst>
      <p:ext uri="{BB962C8B-B14F-4D97-AF65-F5344CB8AC3E}">
        <p14:creationId xmlns:p14="http://schemas.microsoft.com/office/powerpoint/2010/main" val="285226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214227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Comment savoir que nous avons besoin d’aide pour gérer le stress ?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C1</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33</a:t>
            </a:fld>
            <a:endParaRPr lang="en-US"/>
          </a:p>
        </p:txBody>
      </p:sp>
    </p:spTree>
    <p:extLst>
      <p:ext uri="{BB962C8B-B14F-4D97-AF65-F5344CB8AC3E}">
        <p14:creationId xmlns:p14="http://schemas.microsoft.com/office/powerpoint/2010/main" val="3492096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D9F4493-0CF1-E37C-CEA9-69C099392981}"/>
              </a:ext>
            </a:extLst>
          </p:cNvPr>
          <p:cNvSpPr txBox="1">
            <a:spLocks noGrp="1"/>
          </p:cNvSpPr>
          <p:nvPr>
            <p:ph type="title" idx="4294967295"/>
          </p:nvPr>
        </p:nvSpPr>
        <p:spPr>
          <a:xfrm>
            <a:off x="0" y="-939921"/>
            <a:ext cx="7589263"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Comment savoir que nous avons besoin d’aide pour gérer le stress ?  - 2</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02433" y="364710"/>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F5368"/>
                </a:solidFill>
              </a:rPr>
              <a:t>Suivi</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14300" y="838983"/>
            <a:ext cx="7589263"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Comment savoir que nous avons besoin d’aide pour gérer le stress ?  </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91643"/>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C1</a:t>
            </a:r>
          </a:p>
        </p:txBody>
      </p:sp>
      <p:sp>
        <p:nvSpPr>
          <p:cNvPr id="12" name="Media Placeholder 5">
            <a:extLst>
              <a:ext uri="{FF2B5EF4-FFF2-40B4-BE49-F238E27FC236}">
                <a16:creationId xmlns:a16="http://schemas.microsoft.com/office/drawing/2014/main" id="{78CABC68-FEE7-6229-3B69-C5A27668E8D3}"/>
              </a:ext>
            </a:extLst>
          </p:cNvPr>
          <p:cNvSpPr txBox="1">
            <a:spLocks/>
          </p:cNvSpPr>
          <p:nvPr/>
        </p:nvSpPr>
        <p:spPr>
          <a:xfrm>
            <a:off x="518856" y="1701195"/>
            <a:ext cx="7979102" cy="2467643"/>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lnSpc>
                <a:spcPct val="100000"/>
              </a:lnSpc>
              <a:spcAft>
                <a:spcPts val="600"/>
              </a:spcAft>
              <a:buNone/>
            </a:pPr>
            <a:r>
              <a:rPr lang="fr-CA" sz="2000" b="0" kern="0">
                <a:latin typeface="Poppins"/>
                <a:cs typeface="Poppins"/>
              </a:rPr>
              <a:t>Parfois, nos stratégies ne suffisent pas et certains types de stress nécessitent l'aide des autres. </a:t>
            </a:r>
          </a:p>
          <a:p>
            <a:pPr marL="0" indent="0" defTabSz="914400">
              <a:lnSpc>
                <a:spcPct val="100000"/>
              </a:lnSpc>
              <a:spcAft>
                <a:spcPts val="600"/>
              </a:spcAft>
              <a:buNone/>
            </a:pPr>
            <a:r>
              <a:rPr lang="fr-CA" sz="2000" b="0" kern="0">
                <a:latin typeface="Poppins"/>
                <a:cs typeface="Poppins"/>
              </a:rPr>
              <a:t>Si ce que nous ressentons </a:t>
            </a:r>
            <a:r>
              <a:rPr lang="fr-CA" sz="2000" kern="0">
                <a:latin typeface="Poppins"/>
                <a:cs typeface="Poppins"/>
              </a:rPr>
              <a:t>ne disparaît pas et nous empêche de vivre pleinement notre vie,</a:t>
            </a:r>
            <a:r>
              <a:rPr lang="fr-CA" sz="2000" b="0" kern="0">
                <a:latin typeface="Poppins"/>
                <a:cs typeface="Poppins"/>
              </a:rPr>
              <a:t> il est important de demander de l’aide.</a:t>
            </a:r>
            <a:endParaRPr lang="fr-CA"/>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34</a:t>
            </a:fld>
            <a:endParaRPr lang="en-US"/>
          </a:p>
        </p:txBody>
      </p:sp>
    </p:spTree>
    <p:extLst>
      <p:ext uri="{BB962C8B-B14F-4D97-AF65-F5344CB8AC3E}">
        <p14:creationId xmlns:p14="http://schemas.microsoft.com/office/powerpoint/2010/main" val="732729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151997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Qui peut nous aider à gérer le stress ? </a:t>
            </a:r>
            <a:r>
              <a:rPr kumimoji="0" lang="fr-CA" sz="3600" b="0" i="0" u="none" strike="noStrike" kern="0" cap="none" spc="0" normalizeH="0" baseline="0" noProof="0">
                <a:ln>
                  <a:noFill/>
                </a:ln>
                <a:solidFill>
                  <a:srgbClr val="78BD21"/>
                </a:solidFill>
                <a:effectLst/>
                <a:uLnTx/>
                <a:uFillTx/>
                <a:latin typeface="Poppins"/>
                <a:ea typeface="Roboto"/>
                <a:cs typeface="Poppins"/>
              </a:rPr>
              <a:t>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C2</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35</a:t>
            </a:fld>
            <a:endParaRPr lang="en-US"/>
          </a:p>
        </p:txBody>
      </p:sp>
    </p:spTree>
    <p:extLst>
      <p:ext uri="{BB962C8B-B14F-4D97-AF65-F5344CB8AC3E}">
        <p14:creationId xmlns:p14="http://schemas.microsoft.com/office/powerpoint/2010/main" val="789026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A0210F-9C75-167F-5092-474C05CB2D5B}"/>
              </a:ext>
            </a:extLst>
          </p:cNvPr>
          <p:cNvSpPr txBox="1">
            <a:spLocks noGrp="1"/>
          </p:cNvSpPr>
          <p:nvPr>
            <p:ph type="title" idx="4294967295"/>
          </p:nvPr>
        </p:nvSpPr>
        <p:spPr>
          <a:xfrm>
            <a:off x="123609" y="-671509"/>
            <a:ext cx="668619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Qui peut nous aider à gérer le stress ? - 2  </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340755" y="356963"/>
            <a:ext cx="708552"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sz="2000" b="0" kern="0">
                <a:solidFill>
                  <a:srgbClr val="EF5368"/>
                </a:solidFill>
              </a:rPr>
              <a:t>Suivi</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80809" y="585791"/>
            <a:ext cx="622899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Qui peut nous aider à gérer le stress ?  </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80074"/>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C2</a:t>
            </a:r>
          </a:p>
        </p:txBody>
      </p:sp>
      <p:sp>
        <p:nvSpPr>
          <p:cNvPr id="6" name="Media Placeholder 5">
            <a:extLst>
              <a:ext uri="{FF2B5EF4-FFF2-40B4-BE49-F238E27FC236}">
                <a16:creationId xmlns:a16="http://schemas.microsoft.com/office/drawing/2014/main" id="{EE851B4E-5200-6C2C-6329-06A32E45A73E}"/>
              </a:ext>
            </a:extLst>
          </p:cNvPr>
          <p:cNvSpPr txBox="1">
            <a:spLocks/>
          </p:cNvSpPr>
          <p:nvPr/>
        </p:nvSpPr>
        <p:spPr>
          <a:xfrm>
            <a:off x="639167" y="1163892"/>
            <a:ext cx="8000695" cy="3093828"/>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fr-CA" sz="1900" kern="0">
                <a:latin typeface="Poppins"/>
                <a:cs typeface="Poppins"/>
              </a:rPr>
              <a:t>les personnes </a:t>
            </a:r>
            <a:r>
              <a:rPr lang="fr-CA" sz="1900" b="0" kern="0">
                <a:latin typeface="Poppins"/>
                <a:cs typeface="Poppins"/>
              </a:rPr>
              <a:t>en qui nous avons confiance et qui se soucient de nous et de notre santé mentale; </a:t>
            </a:r>
          </a:p>
          <a:p>
            <a:pPr defTabSz="914400">
              <a:lnSpc>
                <a:spcPct val="112999"/>
              </a:lnSpc>
            </a:pPr>
            <a:r>
              <a:rPr lang="fr-CA" sz="1900" kern="0">
                <a:latin typeface="Poppins"/>
                <a:cs typeface="Poppins"/>
              </a:rPr>
              <a:t>les endroits</a:t>
            </a:r>
            <a:r>
              <a:rPr lang="fr-CA" sz="1900" b="0" kern="0">
                <a:latin typeface="Poppins"/>
                <a:cs typeface="Poppins"/>
              </a:rPr>
              <a:t> où nous nous sentons à l’aise dans notre école et notre communauté, ou qui offrent du soutien; </a:t>
            </a:r>
            <a:endParaRPr lang="fr-CA" sz="1900"/>
          </a:p>
          <a:p>
            <a:pPr defTabSz="914400">
              <a:lnSpc>
                <a:spcPct val="112999"/>
              </a:lnSpc>
            </a:pPr>
            <a:r>
              <a:rPr lang="fr-CA" sz="1900" kern="0">
                <a:latin typeface="Poppins"/>
                <a:cs typeface="Poppins"/>
              </a:rPr>
              <a:t>les outils</a:t>
            </a:r>
            <a:r>
              <a:rPr lang="fr-CA" sz="1900" b="0" kern="0">
                <a:latin typeface="Poppins"/>
                <a:cs typeface="Poppins"/>
              </a:rPr>
              <a:t> comme les stratégies de gestion du stress et les services qui sont toujours disponibles (p. ex., Jeunesse, J’écoute); </a:t>
            </a:r>
            <a:endParaRPr lang="fr-CA" sz="1900"/>
          </a:p>
          <a:p>
            <a:pPr defTabSz="914400">
              <a:lnSpc>
                <a:spcPct val="112999"/>
              </a:lnSpc>
            </a:pPr>
            <a:r>
              <a:rPr lang="fr-CA" sz="1900" b="0" kern="0">
                <a:latin typeface="Poppins"/>
                <a:cs typeface="Poppins"/>
              </a:rPr>
              <a:t>d’autres idées ? </a:t>
            </a:r>
            <a:endParaRPr lang="fr-CA" sz="1900"/>
          </a:p>
          <a:p>
            <a:pPr marL="0" indent="0" defTabSz="914400">
              <a:lnSpc>
                <a:spcPct val="112999"/>
              </a:lnSpc>
              <a:buNone/>
            </a:pPr>
            <a:r>
              <a:rPr lang="fr-CA" sz="1900" b="0" kern="0">
                <a:latin typeface="Poppins"/>
                <a:cs typeface="Poppins"/>
              </a:rPr>
              <a:t>Le soutien peut prendre diverses formes! </a:t>
            </a:r>
            <a:endParaRPr lang="fr-CA" sz="190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36</a:t>
            </a:fld>
            <a:endParaRPr lang="en-US"/>
          </a:p>
        </p:txBody>
      </p:sp>
    </p:spTree>
    <p:extLst>
      <p:ext uri="{BB962C8B-B14F-4D97-AF65-F5344CB8AC3E}">
        <p14:creationId xmlns:p14="http://schemas.microsoft.com/office/powerpoint/2010/main" val="3843528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210417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Si nous avons besoin d’aide, comment pouvons-nous entamer la conversation ? </a:t>
            </a:r>
            <a:r>
              <a:rPr kumimoji="0" lang="fr-CA" sz="3600" b="0" i="0" u="none" strike="noStrike" kern="0" cap="none" spc="0" normalizeH="0" baseline="0" noProof="0">
                <a:ln>
                  <a:noFill/>
                </a:ln>
                <a:solidFill>
                  <a:srgbClr val="78BD21"/>
                </a:solidFill>
                <a:effectLst/>
                <a:uLnTx/>
                <a:uFillTx/>
                <a:latin typeface="Poppins"/>
                <a:ea typeface="Roboto"/>
                <a:cs typeface="Poppins"/>
              </a:rPr>
              <a:t>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C3</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37</a:t>
            </a:fld>
            <a:endParaRPr lang="en-US"/>
          </a:p>
        </p:txBody>
      </p:sp>
    </p:spTree>
    <p:extLst>
      <p:ext uri="{BB962C8B-B14F-4D97-AF65-F5344CB8AC3E}">
        <p14:creationId xmlns:p14="http://schemas.microsoft.com/office/powerpoint/2010/main" val="4036620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B2C0F79-2B58-4602-0B53-926DE1C70E7E}"/>
              </a:ext>
            </a:extLst>
          </p:cNvPr>
          <p:cNvSpPr txBox="1">
            <a:spLocks noGrp="1"/>
          </p:cNvSpPr>
          <p:nvPr>
            <p:ph type="title" idx="4294967295"/>
          </p:nvPr>
        </p:nvSpPr>
        <p:spPr>
          <a:xfrm>
            <a:off x="127181" y="-944734"/>
            <a:ext cx="733016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Si nous avons besoin d’aide, comment pouvons-nous entamer la conversation ? - 2  </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36060" y="505347"/>
            <a:ext cx="733016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2400" b="1" i="0" u="none" strike="noStrike" kern="0" cap="none" spc="0" normalizeH="0" baseline="0" noProof="0">
                <a:ln>
                  <a:noFill/>
                </a:ln>
                <a:solidFill>
                  <a:srgbClr val="78BD21"/>
                </a:solidFill>
                <a:effectLst/>
                <a:uLnTx/>
                <a:uFillTx/>
                <a:latin typeface="Poppins"/>
                <a:ea typeface="+mj-ea"/>
                <a:cs typeface="Poppins"/>
              </a:rPr>
              <a:t>Si nous avons besoin d’aide, comment pouvons-nous entamer la conversation ?  </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57347" y="353591"/>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F5368"/>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505347"/>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C3</a:t>
            </a:r>
          </a:p>
        </p:txBody>
      </p:sp>
      <p:grpSp>
        <p:nvGrpSpPr>
          <p:cNvPr id="14" name="Group 13">
            <a:extLst>
              <a:ext uri="{FF2B5EF4-FFF2-40B4-BE49-F238E27FC236}">
                <a16:creationId xmlns:a16="http://schemas.microsoft.com/office/drawing/2014/main" id="{2F0744AD-A151-1A36-706A-79D8296A7A50}"/>
              </a:ext>
              <a:ext uri="{C183D7F6-B498-43B3-948B-1728B52AA6E4}">
                <adec:decorative xmlns:adec="http://schemas.microsoft.com/office/drawing/2017/decorative" val="1"/>
              </a:ext>
            </a:extLst>
          </p:cNvPr>
          <p:cNvGrpSpPr/>
          <p:nvPr/>
        </p:nvGrpSpPr>
        <p:grpSpPr>
          <a:xfrm>
            <a:off x="592003" y="1871331"/>
            <a:ext cx="2608395" cy="1676356"/>
            <a:chOff x="6435439" y="1564641"/>
            <a:chExt cx="2367370" cy="1374163"/>
          </a:xfrm>
        </p:grpSpPr>
        <p:sp>
          <p:nvSpPr>
            <p:cNvPr id="7" name="Speech Bubble: Rectangle 6">
              <a:extLst>
                <a:ext uri="{FF2B5EF4-FFF2-40B4-BE49-F238E27FC236}">
                  <a16:creationId xmlns:a16="http://schemas.microsoft.com/office/drawing/2014/main" id="{A2E1EB2D-14EC-CFF2-4780-21B17B500EFA}"/>
                </a:ext>
              </a:extLst>
            </p:cNvPr>
            <p:cNvSpPr/>
            <p:nvPr/>
          </p:nvSpPr>
          <p:spPr>
            <a:xfrm>
              <a:off x="6435439" y="1564641"/>
              <a:ext cx="2367370" cy="1374163"/>
            </a:xfrm>
            <a:prstGeom prst="wedgeRectCallout">
              <a:avLst/>
            </a:prstGeom>
            <a:solidFill>
              <a:srgbClr val="F36E32"/>
            </a:solidFill>
            <a:ln>
              <a:solidFill>
                <a:srgbClr val="F36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dia Placeholder 5">
              <a:extLst>
                <a:ext uri="{FF2B5EF4-FFF2-40B4-BE49-F238E27FC236}">
                  <a16:creationId xmlns:a16="http://schemas.microsoft.com/office/drawing/2014/main" id="{8250EF14-8F57-6EBF-4A17-E758AF1A0AED}"/>
                </a:ext>
              </a:extLst>
            </p:cNvPr>
            <p:cNvSpPr txBox="1">
              <a:spLocks/>
            </p:cNvSpPr>
            <p:nvPr/>
          </p:nvSpPr>
          <p:spPr>
            <a:xfrm>
              <a:off x="6515743" y="1747513"/>
              <a:ext cx="2180917" cy="912971"/>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lgn="ctr" defTabSz="914400">
                <a:lnSpc>
                  <a:spcPct val="112999"/>
                </a:lnSpc>
                <a:buNone/>
              </a:pPr>
              <a:r>
                <a:rPr lang="fr-CA" sz="1800" b="0" kern="0">
                  <a:solidFill>
                    <a:schemeClr val="bg1"/>
                  </a:solidFill>
                  <a:latin typeface="Poppins"/>
                  <a:cs typeface="Poppins"/>
                </a:rPr>
                <a:t>« Je me sens _____ ces derniers temps et je ne sais pas trop quoi faire. »</a:t>
              </a:r>
              <a:endParaRPr lang="fr-CA">
                <a:solidFill>
                  <a:schemeClr val="bg1"/>
                </a:solidFill>
              </a:endParaRPr>
            </a:p>
            <a:p>
              <a:pPr defTabSz="914400">
                <a:lnSpc>
                  <a:spcPct val="112999"/>
                </a:lnSpc>
              </a:pPr>
              <a:endParaRPr lang="fr-CA" sz="2000" kern="0"/>
            </a:p>
          </p:txBody>
        </p:sp>
      </p:grpSp>
      <p:sp>
        <p:nvSpPr>
          <p:cNvPr id="11" name="Speech Bubble: Rectangle with Corners Rounded 10">
            <a:extLst>
              <a:ext uri="{FF2B5EF4-FFF2-40B4-BE49-F238E27FC236}">
                <a16:creationId xmlns:a16="http://schemas.microsoft.com/office/drawing/2014/main" id="{1B0630AE-416B-0CE0-C5E7-ED376885DDF1}"/>
              </a:ext>
            </a:extLst>
          </p:cNvPr>
          <p:cNvSpPr/>
          <p:nvPr/>
        </p:nvSpPr>
        <p:spPr>
          <a:xfrm>
            <a:off x="3712741" y="1430158"/>
            <a:ext cx="2060653" cy="1217119"/>
          </a:xfrm>
          <a:prstGeom prst="wedgeRoundRectCallout">
            <a:avLst/>
          </a:prstGeom>
          <a:solidFill>
            <a:srgbClr val="C03A7E"/>
          </a:solidFill>
          <a:ln>
            <a:solidFill>
              <a:srgbClr val="C03A7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a:solidFill>
                  <a:srgbClr val="FFFFFF"/>
                </a:solidFill>
                <a:latin typeface="Poppins"/>
                <a:ea typeface="+mn-lt"/>
                <a:cs typeface="+mn-lt"/>
              </a:rPr>
              <a:t>« J’ai un problème et j’ai besoin d’aide. » </a:t>
            </a:r>
            <a:endParaRPr lang="fr-CA">
              <a:latin typeface="Poppins"/>
              <a:cs typeface="Poppins"/>
            </a:endParaRPr>
          </a:p>
        </p:txBody>
      </p:sp>
      <p:sp>
        <p:nvSpPr>
          <p:cNvPr id="12" name="Speech Bubble: Oval 11">
            <a:extLst>
              <a:ext uri="{FF2B5EF4-FFF2-40B4-BE49-F238E27FC236}">
                <a16:creationId xmlns:a16="http://schemas.microsoft.com/office/drawing/2014/main" id="{9BA22B40-75FC-26B4-E902-8B73A5E4956A}"/>
              </a:ext>
            </a:extLst>
          </p:cNvPr>
          <p:cNvSpPr/>
          <p:nvPr/>
        </p:nvSpPr>
        <p:spPr>
          <a:xfrm>
            <a:off x="6529030" y="1304216"/>
            <a:ext cx="2224068" cy="1401209"/>
          </a:xfrm>
          <a:prstGeom prst="wedgeEllipseCallout">
            <a:avLst/>
          </a:prstGeom>
          <a:solidFill>
            <a:srgbClr val="8A459A"/>
          </a:solidFill>
          <a:ln>
            <a:solidFill>
              <a:srgbClr val="8A459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solidFill>
                  <a:srgbClr val="FFFFFF"/>
                </a:solidFill>
                <a:latin typeface="Poppins"/>
                <a:ea typeface="+mn-lt"/>
                <a:cs typeface="+mn-lt"/>
              </a:rPr>
              <a:t>« Puis-je te parler de quelque chose ? »</a:t>
            </a:r>
            <a:r>
              <a:rPr lang="fr-FR">
                <a:solidFill>
                  <a:srgbClr val="FFFFFF"/>
                </a:solidFill>
                <a:ea typeface="+mn-lt"/>
                <a:cs typeface="+mn-lt"/>
              </a:rPr>
              <a:t> </a:t>
            </a:r>
            <a:endParaRPr lang="fr-FR"/>
          </a:p>
        </p:txBody>
      </p:sp>
      <p:sp>
        <p:nvSpPr>
          <p:cNvPr id="13" name="Thought Bubble: Cloud 12">
            <a:extLst>
              <a:ext uri="{FF2B5EF4-FFF2-40B4-BE49-F238E27FC236}">
                <a16:creationId xmlns:a16="http://schemas.microsoft.com/office/drawing/2014/main" id="{623BDDDE-161F-B353-AD65-CD2B17D21C50}"/>
              </a:ext>
            </a:extLst>
          </p:cNvPr>
          <p:cNvSpPr/>
          <p:nvPr/>
        </p:nvSpPr>
        <p:spPr>
          <a:xfrm>
            <a:off x="5025600" y="2875084"/>
            <a:ext cx="1842520" cy="1215909"/>
          </a:xfrm>
          <a:prstGeom prst="cloudCallout">
            <a:avLst/>
          </a:prstGeom>
          <a:solidFill>
            <a:srgbClr val="4567AF"/>
          </a:solidFill>
          <a:ln>
            <a:solidFill>
              <a:srgbClr val="4567A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a:solidFill>
                  <a:srgbClr val="FFFFFF"/>
                </a:solidFill>
                <a:latin typeface="Poppins"/>
              </a:rPr>
              <a:t>D'autres idées ?</a:t>
            </a:r>
            <a:endParaRPr lang="fr-CA">
              <a:latin typeface="Poppins"/>
              <a:cs typeface="Poppins"/>
            </a:endParaRPr>
          </a:p>
        </p:txBody>
      </p:sp>
      <p:sp>
        <p:nvSpPr>
          <p:cNvPr id="15" name="TextBox 14">
            <a:extLst>
              <a:ext uri="{FF2B5EF4-FFF2-40B4-BE49-F238E27FC236}">
                <a16:creationId xmlns:a16="http://schemas.microsoft.com/office/drawing/2014/main" id="{0D6BED52-78C9-5C9E-08B0-2D6AFC25CA21}"/>
              </a:ext>
            </a:extLst>
          </p:cNvPr>
          <p:cNvSpPr txBox="1"/>
          <p:nvPr/>
        </p:nvSpPr>
        <p:spPr>
          <a:xfrm>
            <a:off x="536060" y="4045415"/>
            <a:ext cx="786038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000" b="1">
                <a:solidFill>
                  <a:srgbClr val="6D6E71"/>
                </a:solidFill>
                <a:ea typeface="+mn-lt"/>
                <a:cs typeface="+mn-lt"/>
              </a:rPr>
              <a:t>Utilisez vos propres mots.</a:t>
            </a:r>
            <a:endParaRPr lang="fr-CA" sz="2000" b="1">
              <a:solidFill>
                <a:srgbClr val="6D6E71"/>
              </a:solidFill>
              <a:cs typeface="Arial"/>
            </a:endParaRP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38</a:t>
            </a:fld>
            <a:endParaRPr lang="en-US"/>
          </a:p>
        </p:txBody>
      </p:sp>
    </p:spTree>
    <p:extLst>
      <p:ext uri="{BB962C8B-B14F-4D97-AF65-F5344CB8AC3E}">
        <p14:creationId xmlns:p14="http://schemas.microsoft.com/office/powerpoint/2010/main" val="4068545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524040" y="1203799"/>
            <a:ext cx="8021626" cy="222178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Comment aider </a:t>
            </a:r>
            <a:r>
              <a:rPr kumimoji="0" lang="fr-CA" sz="3600" b="1" i="0" u="none" strike="noStrike" kern="0" cap="none" spc="0" normalizeH="0" baseline="0" noProof="0" err="1">
                <a:ln>
                  <a:noFill/>
                </a:ln>
                <a:solidFill>
                  <a:srgbClr val="78BD21"/>
                </a:solidFill>
                <a:effectLst/>
                <a:uLnTx/>
                <a:uFillTx/>
                <a:latin typeface="Poppins"/>
                <a:ea typeface="Roboto"/>
                <a:cs typeface="Poppins"/>
              </a:rPr>
              <a:t>un.e</a:t>
            </a:r>
            <a:r>
              <a:rPr kumimoji="0" lang="fr-CA" sz="3600" b="1" i="0" u="none" strike="noStrike" kern="0" cap="none" spc="0" normalizeH="0" baseline="0" noProof="0">
                <a:ln>
                  <a:noFill/>
                </a:ln>
                <a:solidFill>
                  <a:srgbClr val="78BD21"/>
                </a:solidFill>
                <a:effectLst/>
                <a:uLnTx/>
                <a:uFillTx/>
                <a:latin typeface="Poppins"/>
                <a:ea typeface="Roboto"/>
                <a:cs typeface="Poppins"/>
              </a:rPr>
              <a:t> </a:t>
            </a:r>
            <a:r>
              <a:rPr kumimoji="0" lang="fr-CA" sz="3600" b="1" i="0" u="none" strike="noStrike" kern="0" cap="none" spc="0" normalizeH="0" baseline="0" noProof="0" err="1">
                <a:ln>
                  <a:noFill/>
                </a:ln>
                <a:solidFill>
                  <a:srgbClr val="78BD21"/>
                </a:solidFill>
                <a:effectLst/>
                <a:uLnTx/>
                <a:uFillTx/>
                <a:latin typeface="Poppins"/>
                <a:ea typeface="Roboto"/>
                <a:cs typeface="Poppins"/>
              </a:rPr>
              <a:t>ami.e</a:t>
            </a:r>
            <a:r>
              <a:rPr kumimoji="0" lang="fr-CA" sz="3600" b="1" i="0" u="none" strike="noStrike" kern="0" cap="none" spc="0" normalizeH="0" baseline="0" noProof="0">
                <a:ln>
                  <a:noFill/>
                </a:ln>
                <a:solidFill>
                  <a:srgbClr val="78BD21"/>
                </a:solidFill>
                <a:effectLst/>
                <a:uLnTx/>
                <a:uFillTx/>
                <a:latin typeface="Poppins"/>
                <a:ea typeface="Roboto"/>
                <a:cs typeface="Poppins"/>
              </a:rPr>
              <a:t> qui éprouve du stress ? </a:t>
            </a:r>
          </a:p>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fr-CA" sz="3600" b="1" i="0" u="none" strike="noStrike" kern="0" cap="none" spc="0" normalizeH="0" baseline="0" noProof="0">
                <a:ln>
                  <a:noFill/>
                </a:ln>
                <a:solidFill>
                  <a:srgbClr val="78BD21"/>
                </a:solidFill>
                <a:effectLst/>
                <a:uLnTx/>
                <a:uFillTx/>
                <a:latin typeface="Poppins"/>
                <a:ea typeface="Roboto"/>
                <a:cs typeface="Poppins"/>
              </a:rPr>
              <a:t>Que pourriez-vous dire ?</a:t>
            </a:r>
            <a:endParaRPr kumimoji="0" lang="fr-CA" sz="1200" b="1" i="0" u="none" strike="noStrike" kern="1200" cap="none" spc="0" normalizeH="0" baseline="0" noProof="0">
              <a:ln>
                <a:noFill/>
              </a:ln>
              <a:solidFill>
                <a:srgbClr val="6D6E71"/>
              </a:solidFill>
              <a:effectLst/>
              <a:uLnTx/>
              <a:uFillTx/>
              <a:latin typeface="Poppins" pitchFamily="2" charset="77"/>
              <a:ea typeface="+mn-ea"/>
              <a:cs typeface="Poppins" pitchFamily="2" charset="77"/>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C4</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39</a:t>
            </a:fld>
            <a:endParaRPr lang="en-US"/>
          </a:p>
        </p:txBody>
      </p:sp>
    </p:spTree>
    <p:extLst>
      <p:ext uri="{BB962C8B-B14F-4D97-AF65-F5344CB8AC3E}">
        <p14:creationId xmlns:p14="http://schemas.microsoft.com/office/powerpoint/2010/main" val="1269987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F2FE-86FE-BECE-6F85-F33D1BAAEB4C}"/>
              </a:ext>
            </a:extLst>
          </p:cNvPr>
          <p:cNvSpPr>
            <a:spLocks noGrp="1"/>
          </p:cNvSpPr>
          <p:nvPr>
            <p:ph type="title"/>
          </p:nvPr>
        </p:nvSpPr>
        <p:spPr>
          <a:xfrm>
            <a:off x="547792" y="804289"/>
            <a:ext cx="7366498" cy="1846659"/>
          </a:xfrm>
        </p:spPr>
        <p:txBody>
          <a:bodyPr wrap="square" lIns="0" tIns="0" rIns="0" bIns="0" anchor="t">
            <a:spAutoFit/>
          </a:bodyPr>
          <a:lstStyle/>
          <a:p>
            <a:r>
              <a:rPr lang="fr-CA" noProof="0"/>
              <a:t>Si </a:t>
            </a:r>
            <a:r>
              <a:rPr lang="fr-CA" noProof="0" err="1"/>
              <a:t>un.e</a:t>
            </a:r>
            <a:r>
              <a:rPr lang="fr-CA" noProof="0"/>
              <a:t> </a:t>
            </a:r>
            <a:r>
              <a:rPr lang="fr-CA" noProof="0" err="1"/>
              <a:t>ami.e</a:t>
            </a:r>
            <a:r>
              <a:rPr lang="fr-CA" noProof="0"/>
              <a:t> a besoin d'aide pour gérer  le stress... </a:t>
            </a:r>
            <a:br>
              <a:rPr lang="fr-CA" noProof="0"/>
            </a:br>
            <a:br>
              <a:rPr lang="fr-CA" noProof="0"/>
            </a:br>
            <a:r>
              <a:rPr lang="fr-CA" noProof="0"/>
              <a:t>Que pourriez-vous dire ?</a:t>
            </a:r>
            <a:br>
              <a:rPr lang="fr-CA" noProof="0"/>
            </a:br>
            <a:endParaRPr lang="fr-CA" noProof="0"/>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86407"/>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C4</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457460" y="364710"/>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F5368"/>
                </a:solidFill>
              </a:rPr>
              <a:t>Suivi</a:t>
            </a:r>
          </a:p>
        </p:txBody>
      </p:sp>
      <p:sp>
        <p:nvSpPr>
          <p:cNvPr id="11" name="Media Placeholder 5">
            <a:extLst>
              <a:ext uri="{FF2B5EF4-FFF2-40B4-BE49-F238E27FC236}">
                <a16:creationId xmlns:a16="http://schemas.microsoft.com/office/drawing/2014/main" id="{774D4C83-4972-188C-0F39-88F901820DA3}"/>
              </a:ext>
            </a:extLst>
          </p:cNvPr>
          <p:cNvSpPr txBox="1">
            <a:spLocks/>
          </p:cNvSpPr>
          <p:nvPr/>
        </p:nvSpPr>
        <p:spPr>
          <a:xfrm>
            <a:off x="607082" y="2311427"/>
            <a:ext cx="7783863" cy="306949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342900" indent="-342900" defTabSz="914400"/>
            <a:r>
              <a:rPr lang="fr-CA" sz="2000" b="0" kern="0">
                <a:latin typeface="Poppins"/>
                <a:cs typeface="Poppins"/>
              </a:rPr>
              <a:t>« Comment vas-tu ? Tout va bien ? » </a:t>
            </a:r>
          </a:p>
          <a:p>
            <a:pPr marL="342900" indent="-342900" defTabSz="914400">
              <a:lnSpc>
                <a:spcPct val="112999"/>
              </a:lnSpc>
            </a:pPr>
            <a:r>
              <a:rPr lang="fr-CA" sz="2000" b="0" kern="0">
                <a:latin typeface="Poppins"/>
                <a:cs typeface="Poppins"/>
              </a:rPr>
              <a:t>« J’ai remarqué que tu semblais stressé ces derniers temps. Tu veux en parler ? »  </a:t>
            </a:r>
            <a:endParaRPr lang="fr-CA" b="0"/>
          </a:p>
          <a:p>
            <a:pPr marL="342900" indent="-342900" defTabSz="914400">
              <a:lnSpc>
                <a:spcPct val="112999"/>
              </a:lnSpc>
            </a:pPr>
            <a:r>
              <a:rPr lang="fr-CA" sz="2000" b="0" kern="0">
                <a:latin typeface="Poppins"/>
                <a:cs typeface="Poppins"/>
              </a:rPr>
              <a:t>« As-tu besoin d’aide pour quelque chose ? » </a:t>
            </a:r>
            <a:endParaRPr lang="fr-CA" b="0"/>
          </a:p>
          <a:p>
            <a:pPr marL="342900" indent="-342900" defTabSz="914400">
              <a:lnSpc>
                <a:spcPct val="112999"/>
              </a:lnSpc>
            </a:pPr>
            <a:r>
              <a:rPr lang="fr-CA" sz="2000" b="0" kern="0">
                <a:latin typeface="Poppins"/>
                <a:cs typeface="Poppins"/>
              </a:rPr>
              <a:t>D’autres idées ?</a:t>
            </a:r>
            <a:endParaRPr lang="fr-CA" b="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40</a:t>
            </a:fld>
            <a:endParaRPr lang="en-US"/>
          </a:p>
        </p:txBody>
      </p:sp>
    </p:spTree>
    <p:extLst>
      <p:ext uri="{BB962C8B-B14F-4D97-AF65-F5344CB8AC3E}">
        <p14:creationId xmlns:p14="http://schemas.microsoft.com/office/powerpoint/2010/main" val="2185392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F2FE-86FE-BECE-6F85-F33D1BAAEB4C}"/>
              </a:ext>
            </a:extLst>
          </p:cNvPr>
          <p:cNvSpPr>
            <a:spLocks noGrp="1"/>
          </p:cNvSpPr>
          <p:nvPr>
            <p:ph type="title"/>
          </p:nvPr>
        </p:nvSpPr>
        <p:spPr>
          <a:xfrm>
            <a:off x="557749" y="653983"/>
            <a:ext cx="7783587" cy="738664"/>
          </a:xfrm>
        </p:spPr>
        <p:txBody>
          <a:bodyPr wrap="square" lIns="0" tIns="0" rIns="0" bIns="0" anchor="t">
            <a:spAutoFit/>
          </a:bodyPr>
          <a:lstStyle/>
          <a:p>
            <a:r>
              <a:rPr lang="fr-CA" noProof="0"/>
              <a:t>Si </a:t>
            </a:r>
            <a:r>
              <a:rPr lang="fr-CA" noProof="0" err="1"/>
              <a:t>un.e</a:t>
            </a:r>
            <a:r>
              <a:rPr lang="fr-CA" noProof="0"/>
              <a:t>  </a:t>
            </a:r>
            <a:r>
              <a:rPr lang="fr-CA" noProof="0" err="1"/>
              <a:t>ami.e</a:t>
            </a:r>
            <a:r>
              <a:rPr lang="fr-CA" noProof="0"/>
              <a:t> a besoin d'aide pour gérer le stress...</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7361497" y="309397"/>
            <a:ext cx="805040"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fr-CA" sz="2000" b="0" kern="0">
                <a:solidFill>
                  <a:srgbClr val="EF5368"/>
                </a:solidFill>
              </a:rPr>
              <a:t>Suivi</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C4</a:t>
            </a:r>
          </a:p>
        </p:txBody>
      </p:sp>
      <p:sp>
        <p:nvSpPr>
          <p:cNvPr id="11" name="Media Placeholder 5">
            <a:extLst>
              <a:ext uri="{FF2B5EF4-FFF2-40B4-BE49-F238E27FC236}">
                <a16:creationId xmlns:a16="http://schemas.microsoft.com/office/drawing/2014/main" id="{774D4C83-4972-188C-0F39-88F901820DA3}"/>
              </a:ext>
            </a:extLst>
          </p:cNvPr>
          <p:cNvSpPr txBox="1">
            <a:spLocks/>
          </p:cNvSpPr>
          <p:nvPr/>
        </p:nvSpPr>
        <p:spPr>
          <a:xfrm>
            <a:off x="560747" y="1649624"/>
            <a:ext cx="8096939" cy="306949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buNone/>
            </a:pPr>
            <a:r>
              <a:rPr lang="fr-CA" sz="2000" b="0" kern="0">
                <a:latin typeface="Poppins"/>
                <a:cs typeface="Poppins"/>
              </a:rPr>
              <a:t>Nous pouvons aider nos amis de plusieurs façons. Voici ce que nous pouvons faire : </a:t>
            </a:r>
          </a:p>
          <a:p>
            <a:pPr defTabSz="914400">
              <a:lnSpc>
                <a:spcPct val="112999"/>
              </a:lnSpc>
            </a:pPr>
            <a:r>
              <a:rPr lang="fr-CA" sz="2000" b="0" kern="0">
                <a:latin typeface="Poppins"/>
                <a:cs typeface="Poppins"/>
              </a:rPr>
              <a:t>prendre de leurs nouvelles; </a:t>
            </a:r>
            <a:endParaRPr lang="fr-CA" b="0"/>
          </a:p>
          <a:p>
            <a:pPr defTabSz="914400">
              <a:lnSpc>
                <a:spcPct val="112999"/>
              </a:lnSpc>
            </a:pPr>
            <a:r>
              <a:rPr lang="fr-CA" sz="2000" b="0" kern="0">
                <a:latin typeface="Poppins"/>
                <a:cs typeface="Poppins"/>
              </a:rPr>
              <a:t>les écouter; </a:t>
            </a:r>
            <a:endParaRPr lang="fr-CA" b="0"/>
          </a:p>
          <a:p>
            <a:pPr defTabSz="914400">
              <a:lnSpc>
                <a:spcPct val="112999"/>
              </a:lnSpc>
            </a:pPr>
            <a:r>
              <a:rPr lang="fr-CA" sz="2000" b="0" kern="0">
                <a:latin typeface="Poppins"/>
                <a:cs typeface="Poppins"/>
              </a:rPr>
              <a:t>leur proposer des idées; </a:t>
            </a:r>
            <a:endParaRPr lang="fr-CA" b="0"/>
          </a:p>
          <a:p>
            <a:pPr defTabSz="914400">
              <a:lnSpc>
                <a:spcPct val="112999"/>
              </a:lnSpc>
            </a:pPr>
            <a:r>
              <a:rPr lang="fr-CA" sz="2000" b="0" kern="0">
                <a:latin typeface="Poppins"/>
                <a:cs typeface="Poppins"/>
              </a:rPr>
              <a:t>leur faire savoir qu’ils comptent pour nous; </a:t>
            </a:r>
            <a:endParaRPr lang="fr-CA" b="0"/>
          </a:p>
          <a:p>
            <a:pPr defTabSz="914400">
              <a:lnSpc>
                <a:spcPct val="112999"/>
              </a:lnSpc>
            </a:pPr>
            <a:r>
              <a:rPr lang="fr-CA" sz="2000" b="0" kern="0">
                <a:latin typeface="Poppins"/>
                <a:cs typeface="Poppins"/>
              </a:rPr>
              <a:t>d’autres idées ?</a:t>
            </a:r>
            <a:endParaRPr lang="fr-CA" b="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Amorces de conversation sur le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41</a:t>
            </a:fld>
            <a:endParaRPr lang="en-US"/>
          </a:p>
        </p:txBody>
      </p:sp>
    </p:spTree>
    <p:extLst>
      <p:ext uri="{BB962C8B-B14F-4D97-AF65-F5344CB8AC3E}">
        <p14:creationId xmlns:p14="http://schemas.microsoft.com/office/powerpoint/2010/main" val="3591826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7BFB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718074-ADE5-8C49-78B7-A5C4D2752229}"/>
              </a:ext>
            </a:extLst>
          </p:cNvPr>
          <p:cNvSpPr txBox="1">
            <a:spLocks noGrp="1"/>
          </p:cNvSpPr>
          <p:nvPr>
            <p:ph type="title" idx="4294967295"/>
          </p:nvPr>
        </p:nvSpPr>
        <p:spPr>
          <a:xfrm>
            <a:off x="46571" y="-774373"/>
            <a:ext cx="8183029"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eaLnBrk="1" hangingPunct="1">
              <a:defRPr sz="3200" b="1" i="0">
                <a:solidFill>
                  <a:schemeClr val="bg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3200" b="1" i="0" u="none" strike="noStrike" kern="0" cap="none" spc="0" normalizeH="0" baseline="0" noProof="0">
                <a:ln>
                  <a:noFill/>
                </a:ln>
                <a:solidFill>
                  <a:schemeClr val="bg1"/>
                </a:solidFill>
                <a:effectLst/>
                <a:uLnTx/>
                <a:uFillTx/>
                <a:latin typeface="Poppins"/>
                <a:ea typeface="+mj-ea"/>
                <a:cs typeface="Poppins"/>
              </a:rPr>
              <a:t>Transition positives - 2 </a:t>
            </a:r>
          </a:p>
        </p:txBody>
      </p:sp>
      <p:sp>
        <p:nvSpPr>
          <p:cNvPr id="2" name="Title 1">
            <a:extLst>
              <a:ext uri="{FF2B5EF4-FFF2-40B4-BE49-F238E27FC236}">
                <a16:creationId xmlns:a16="http://schemas.microsoft.com/office/drawing/2014/main" id="{4DF8AF99-E8E3-B24D-0345-8FFBB16E7569}"/>
              </a:ext>
            </a:extLst>
          </p:cNvPr>
          <p:cNvSpPr>
            <a:spLocks/>
          </p:cNvSpPr>
          <p:nvPr/>
        </p:nvSpPr>
        <p:spPr>
          <a:xfrm>
            <a:off x="503771" y="331053"/>
            <a:ext cx="8183029"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CA" sz="3200" b="1" i="0" u="none" strike="noStrike" kern="0" cap="none" spc="0" normalizeH="0" baseline="0" noProof="0">
                <a:ln>
                  <a:noFill/>
                </a:ln>
                <a:solidFill>
                  <a:schemeClr val="bg1"/>
                </a:solidFill>
                <a:effectLst/>
                <a:uLnTx/>
                <a:uFillTx/>
                <a:latin typeface="Poppins"/>
                <a:ea typeface="+mj-ea"/>
                <a:cs typeface="Poppins"/>
              </a:rPr>
              <a:t>Transition positives</a:t>
            </a:r>
          </a:p>
        </p:txBody>
      </p:sp>
      <p:pic>
        <p:nvPicPr>
          <p:cNvPr id="6" name="Online Media 5" descr="Se calmer par la visualisation - Forêt imaginaire (Vidéo par SMS-ON)">
            <a:hlinkClick r:id="" action="ppaction://media"/>
            <a:extLst>
              <a:ext uri="{FF2B5EF4-FFF2-40B4-BE49-F238E27FC236}">
                <a16:creationId xmlns:a16="http://schemas.microsoft.com/office/drawing/2014/main" id="{7EA875B5-552A-3427-A192-ECEBE37B4008}"/>
              </a:ext>
            </a:extLst>
          </p:cNvPr>
          <p:cNvPicPr>
            <a:picLocks noRot="1" noChangeAspect="1"/>
          </p:cNvPicPr>
          <p:nvPr>
            <a:videoFile r:link="rId1"/>
          </p:nvPr>
        </p:nvPicPr>
        <p:blipFill>
          <a:blip r:embed="rId4"/>
          <a:stretch>
            <a:fillRect/>
          </a:stretch>
        </p:blipFill>
        <p:spPr>
          <a:xfrm>
            <a:off x="850063" y="1372812"/>
            <a:ext cx="4398128" cy="2446133"/>
          </a:xfrm>
          <a:prstGeom prst="rect">
            <a:avLst/>
          </a:prstGeom>
        </p:spPr>
      </p:pic>
      <p:pic>
        <p:nvPicPr>
          <p:cNvPr id="5" name="Picture 4" descr="Affiche SMS-ON: Observe tout simplement">
            <a:hlinkClick r:id="rId5"/>
            <a:extLst>
              <a:ext uri="{FF2B5EF4-FFF2-40B4-BE49-F238E27FC236}">
                <a16:creationId xmlns:a16="http://schemas.microsoft.com/office/drawing/2014/main" id="{E4629F43-06DC-5006-6C10-2F8618C913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32742" y="583704"/>
            <a:ext cx="2266828" cy="3491831"/>
          </a:xfrm>
          <a:prstGeom prst="rect">
            <a:avLst/>
          </a:prstGeom>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42</a:t>
            </a:fld>
            <a:endParaRPr lang="en-US"/>
          </a:p>
        </p:txBody>
      </p:sp>
    </p:spTree>
    <p:extLst>
      <p:ext uri="{BB962C8B-B14F-4D97-AF65-F5344CB8AC3E}">
        <p14:creationId xmlns:p14="http://schemas.microsoft.com/office/powerpoint/2010/main" val="36157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422B-F7C3-E088-FDA0-967B52A60B7C}"/>
              </a:ext>
            </a:extLst>
          </p:cNvPr>
          <p:cNvSpPr>
            <a:spLocks noGrp="1"/>
          </p:cNvSpPr>
          <p:nvPr>
            <p:ph type="title"/>
          </p:nvPr>
        </p:nvSpPr>
        <p:spPr/>
        <p:txBody>
          <a:bodyPr wrap="square" lIns="0" tIns="0" rIns="0" bIns="0" anchor="t">
            <a:spAutoFit/>
          </a:bodyPr>
          <a:lstStyle/>
          <a:p>
            <a:r>
              <a:rPr lang="fr-CA" noProof="0"/>
              <a:t>Poursuivre la discussion</a:t>
            </a:r>
          </a:p>
        </p:txBody>
      </p:sp>
      <p:sp>
        <p:nvSpPr>
          <p:cNvPr id="3" name="Footer Placeholder 2">
            <a:extLst>
              <a:ext uri="{FF2B5EF4-FFF2-40B4-BE49-F238E27FC236}">
                <a16:creationId xmlns:a16="http://schemas.microsoft.com/office/drawing/2014/main" id="{1772E3BE-37A1-A29B-4F2E-7B575230BC52}"/>
              </a:ext>
            </a:extLst>
          </p:cNvPr>
          <p:cNvSpPr>
            <a:spLocks noGrp="1"/>
          </p:cNvSpPr>
          <p:nvPr>
            <p:ph type="ftr" sz="quarter" idx="10"/>
          </p:nvPr>
        </p:nvSpPr>
        <p:spPr/>
        <p:txBody>
          <a:bodyPr/>
          <a:lstStyle/>
          <a:p>
            <a:r>
              <a:rPr lang="en-US"/>
              <a:t>Amorces de conversation sur le stress</a:t>
            </a:r>
          </a:p>
        </p:txBody>
      </p:sp>
      <p:sp>
        <p:nvSpPr>
          <p:cNvPr id="4" name="Slide Number Placeholder 3">
            <a:extLst>
              <a:ext uri="{FF2B5EF4-FFF2-40B4-BE49-F238E27FC236}">
                <a16:creationId xmlns:a16="http://schemas.microsoft.com/office/drawing/2014/main" id="{F0159ACF-599F-2B59-4E96-58B5356AF9C7}"/>
              </a:ext>
            </a:extLst>
          </p:cNvPr>
          <p:cNvSpPr>
            <a:spLocks noGrp="1"/>
          </p:cNvSpPr>
          <p:nvPr>
            <p:ph type="sldNum" sz="quarter" idx="11"/>
          </p:nvPr>
        </p:nvSpPr>
        <p:spPr/>
        <p:txBody>
          <a:bodyPr/>
          <a:lstStyle/>
          <a:p>
            <a:fld id="{873CEFD4-33E6-8B4E-819F-F61E5AEC8E0F}" type="slidenum">
              <a:rPr lang="en-US" smtClean="0"/>
              <a:pPr/>
              <a:t>43</a:t>
            </a:fld>
            <a:endParaRPr lang="en-US"/>
          </a:p>
        </p:txBody>
      </p:sp>
      <p:sp>
        <p:nvSpPr>
          <p:cNvPr id="6" name="TextBox 5">
            <a:extLst>
              <a:ext uri="{FF2B5EF4-FFF2-40B4-BE49-F238E27FC236}">
                <a16:creationId xmlns:a16="http://schemas.microsoft.com/office/drawing/2014/main" id="{440DDCF0-20D7-320B-8C0E-8C653F49040A}"/>
              </a:ext>
            </a:extLst>
          </p:cNvPr>
          <p:cNvSpPr txBox="1"/>
          <p:nvPr/>
        </p:nvSpPr>
        <p:spPr>
          <a:xfrm>
            <a:off x="579861" y="1080751"/>
            <a:ext cx="8191254"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200">
                <a:solidFill>
                  <a:srgbClr val="40008C"/>
                </a:solidFill>
                <a:latin typeface="Poppins"/>
                <a:cs typeface="Arial"/>
              </a:rPr>
              <a:t>Aidez les élèves à acquérir</a:t>
            </a:r>
            <a:r>
              <a:rPr lang="fr-CA" sz="1200" b="1">
                <a:solidFill>
                  <a:srgbClr val="40008C"/>
                </a:solidFill>
                <a:latin typeface="Poppins"/>
                <a:cs typeface="Arial"/>
              </a:rPr>
              <a:t> des compétences supplémentaires</a:t>
            </a:r>
            <a:r>
              <a:rPr lang="fr-CA" sz="1200">
                <a:solidFill>
                  <a:srgbClr val="40008C"/>
                </a:solidFill>
                <a:latin typeface="Poppins"/>
                <a:cs typeface="Arial"/>
              </a:rPr>
              <a:t> pour gérer le stress. Une variété de ressources </a:t>
            </a:r>
            <a:r>
              <a:rPr lang="fr-CA" sz="1200" b="1">
                <a:solidFill>
                  <a:srgbClr val="40008C"/>
                </a:solidFill>
                <a:latin typeface="Poppins"/>
                <a:cs typeface="Arial"/>
              </a:rPr>
              <a:t>prêtes à l'emploi </a:t>
            </a:r>
            <a:r>
              <a:rPr lang="fr-CA" sz="1200">
                <a:solidFill>
                  <a:srgbClr val="40008C"/>
                </a:solidFill>
                <a:latin typeface="Poppins"/>
                <a:cs typeface="Arial"/>
              </a:rPr>
              <a:t>sont offertes par l'entremise de Santé mentale en milieu scolaire en Ontario.</a:t>
            </a:r>
          </a:p>
          <a:p>
            <a:endParaRPr lang="fr-CA" sz="1200">
              <a:solidFill>
                <a:srgbClr val="6D6E71"/>
              </a:solidFill>
              <a:latin typeface="Poppins"/>
              <a:cs typeface="Arial"/>
            </a:endParaRPr>
          </a:p>
          <a:p>
            <a:pPr marL="171450" indent="-171450">
              <a:buFont typeface="Arial"/>
              <a:buChar char="•"/>
            </a:pPr>
            <a:r>
              <a:rPr lang="fr-CA" sz="1200">
                <a:solidFill>
                  <a:srgbClr val="6D6E71"/>
                </a:solidFill>
                <a:latin typeface="Poppins"/>
                <a:cs typeface="Arial"/>
              </a:rPr>
              <a:t>La boussole: un outil de promotion de la santé mentale et de programmation de la littératie pour chaque niveau scolaire </a:t>
            </a:r>
            <a:endParaRPr lang="fr-CA" sz="1200">
              <a:solidFill>
                <a:srgbClr val="6D6E71"/>
              </a:solidFill>
              <a:latin typeface="Poppins"/>
              <a:cs typeface="Arial"/>
              <a:hlinkClick r:id="" action="ppaction://noaction">
                <a:extLst>
                  <a:ext uri="{A12FA001-AC4F-418D-AE19-62706E023703}">
                    <ahyp:hlinkClr xmlns:ahyp="http://schemas.microsoft.com/office/drawing/2018/hyperlinkcolor" val="tx"/>
                  </a:ext>
                </a:extLst>
              </a:hlinkClick>
            </a:endParaRPr>
          </a:p>
          <a:p>
            <a:pPr marL="628650" lvl="1" indent="-171450">
              <a:buFont typeface="Courier New"/>
              <a:buChar char="o"/>
            </a:pPr>
            <a:r>
              <a:rPr lang="fr-CA" sz="1200" b="1">
                <a:solidFill>
                  <a:srgbClr val="ED7D31"/>
                </a:solidFill>
                <a:latin typeface="Poppins"/>
                <a:cs typeface="Arial"/>
                <a:hlinkClick r:id="rId3">
                  <a:extLst>
                    <a:ext uri="{A12FA001-AC4F-418D-AE19-62706E023703}">
                      <ahyp:hlinkClr xmlns:ahyp="http://schemas.microsoft.com/office/drawing/2018/hyperlinkcolor" val="tx"/>
                    </a:ext>
                  </a:extLst>
                </a:hlinkClick>
              </a:rPr>
              <a:t>Téléchargez</a:t>
            </a:r>
            <a:r>
              <a:rPr lang="fr-CA" sz="1200" b="1">
                <a:solidFill>
                  <a:srgbClr val="ED7D31"/>
                </a:solidFill>
                <a:latin typeface="Poppins"/>
                <a:ea typeface="+mn-lt"/>
                <a:cs typeface="+mn-lt"/>
                <a:hlinkClick r:id="rId3">
                  <a:extLst>
                    <a:ext uri="{A12FA001-AC4F-418D-AE19-62706E023703}">
                      <ahyp:hlinkClr xmlns:ahyp="http://schemas.microsoft.com/office/drawing/2018/hyperlinkcolor" val="tx"/>
                    </a:ext>
                  </a:extLst>
                </a:hlinkClick>
              </a:rPr>
              <a:t> La boussole</a:t>
            </a:r>
            <a:endParaRPr lang="fr-CA" sz="1200" b="1">
              <a:solidFill>
                <a:srgbClr val="ED7D31"/>
              </a:solidFill>
              <a:latin typeface="Poppins"/>
              <a:cs typeface="Arial"/>
              <a:hlinkClick r:id="" action="ppaction://noaction">
                <a:extLst>
                  <a:ext uri="{A12FA001-AC4F-418D-AE19-62706E023703}">
                    <ahyp:hlinkClr xmlns:ahyp="http://schemas.microsoft.com/office/drawing/2018/hyperlinkcolor" val="tx"/>
                  </a:ext>
                </a:extLst>
              </a:hlinkClick>
            </a:endParaRPr>
          </a:p>
          <a:p>
            <a:endParaRPr lang="fr-CA" sz="1200">
              <a:solidFill>
                <a:srgbClr val="6D6E71"/>
              </a:solidFill>
              <a:latin typeface="Poppins"/>
              <a:cs typeface="Arial"/>
            </a:endParaRPr>
          </a:p>
          <a:p>
            <a:r>
              <a:rPr lang="fr-CA" sz="1200">
                <a:solidFill>
                  <a:srgbClr val="40008C"/>
                </a:solidFill>
                <a:latin typeface="Poppins"/>
                <a:cs typeface="Arial"/>
              </a:rPr>
              <a:t>N'oubliez pas que la </a:t>
            </a:r>
            <a:r>
              <a:rPr lang="fr-CA" sz="1200" b="1">
                <a:solidFill>
                  <a:srgbClr val="40008C"/>
                </a:solidFill>
                <a:latin typeface="Poppins"/>
                <a:cs typeface="Arial"/>
              </a:rPr>
              <a:t>pratique de stratégie par les membres du personnel scolaire</a:t>
            </a:r>
            <a:r>
              <a:rPr lang="fr-CA" sz="1200">
                <a:solidFill>
                  <a:srgbClr val="40008C"/>
                </a:solidFill>
                <a:latin typeface="Poppins"/>
                <a:cs typeface="Arial"/>
              </a:rPr>
              <a:t> peuvent également contribuer à réduire le stress des élèves!</a:t>
            </a:r>
          </a:p>
          <a:p>
            <a:endParaRPr lang="fr-CA" sz="1200">
              <a:solidFill>
                <a:srgbClr val="6D6E71"/>
              </a:solidFill>
              <a:latin typeface="Poppins"/>
              <a:cs typeface="Arial"/>
            </a:endParaRPr>
          </a:p>
          <a:p>
            <a:pPr marL="171450" indent="-171450">
              <a:buFont typeface="Arial"/>
              <a:buChar char="•"/>
            </a:pPr>
            <a:r>
              <a:rPr lang="fr-CA" sz="1200">
                <a:solidFill>
                  <a:srgbClr val="6D6E71"/>
                </a:solidFill>
                <a:latin typeface="Poppins"/>
                <a:cs typeface="Arial"/>
              </a:rPr>
              <a:t>Entretenir des relations positives avec les élèves au sein d'une communauté scolaire bienveillante, accueillante et inclusive réduit le stress des élèves et favorise leur bien-être émotionnel et leur aptitude à apprendre. </a:t>
            </a:r>
          </a:p>
          <a:p>
            <a:pPr marL="628650" lvl="1" indent="-171450">
              <a:buFont typeface="Courier New"/>
              <a:buChar char="o"/>
            </a:pPr>
            <a:r>
              <a:rPr lang="fr-CA" sz="1200" b="1">
                <a:solidFill>
                  <a:srgbClr val="ED7D31"/>
                </a:solidFill>
                <a:latin typeface="Poppins"/>
                <a:cs typeface="Arial"/>
                <a:hlinkClick r:id="rId4">
                  <a:extLst>
                    <a:ext uri="{A12FA001-AC4F-418D-AE19-62706E023703}">
                      <ahyp:hlinkClr xmlns:ahyp="http://schemas.microsoft.com/office/drawing/2018/hyperlinkcolor" val="tx"/>
                    </a:ext>
                  </a:extLst>
                </a:hlinkClick>
              </a:rPr>
              <a:t>Outil de réflexion sur la santé mentale</a:t>
            </a:r>
            <a:r>
              <a:rPr lang="fr-CA" sz="1200" b="1">
                <a:solidFill>
                  <a:srgbClr val="ED7D31"/>
                </a:solidFill>
                <a:latin typeface="Poppins"/>
                <a:cs typeface="Arial"/>
              </a:rPr>
              <a:t>  </a:t>
            </a:r>
          </a:p>
          <a:p>
            <a:pPr marL="171450" indent="-171450">
              <a:buFont typeface="Arial"/>
              <a:buChar char="•"/>
            </a:pPr>
            <a:r>
              <a:rPr lang="fr-CA" sz="1200">
                <a:solidFill>
                  <a:srgbClr val="6D6E71"/>
                </a:solidFill>
                <a:latin typeface="Poppins"/>
                <a:cs typeface="Arial"/>
              </a:rPr>
              <a:t>Le personnel enseignant joue un rôle important dans la cocréation d'un environnement qui aidera les élèves à se sentir plus à l'aide et leur donnera l'occasion de donner le meilleur d'eux-mêmes.</a:t>
            </a:r>
            <a:endParaRPr lang="fr-CA" sz="1200">
              <a:solidFill>
                <a:srgbClr val="6D6E71"/>
              </a:solidFill>
              <a:latin typeface="Poppins"/>
              <a:ea typeface="+mn-lt"/>
              <a:cs typeface="+mn-lt"/>
              <a:hlinkClick r:id="" action="ppaction://noaction">
                <a:extLst>
                  <a:ext uri="{A12FA001-AC4F-418D-AE19-62706E023703}">
                    <ahyp:hlinkClr xmlns:ahyp="http://schemas.microsoft.com/office/drawing/2018/hyperlinkcolor" val="tx"/>
                  </a:ext>
                </a:extLst>
              </a:hlinkClick>
            </a:endParaRPr>
          </a:p>
          <a:p>
            <a:pPr marL="628650" lvl="1" indent="-171450">
              <a:buFont typeface="Courier New"/>
              <a:buChar char="o"/>
            </a:pPr>
            <a:r>
              <a:rPr lang="fr-CA" sz="1200" b="1">
                <a:solidFill>
                  <a:srgbClr val="ED7D31"/>
                </a:solidFill>
                <a:latin typeface="Poppins"/>
                <a:ea typeface="+mn-lt"/>
                <a:cs typeface="+mn-lt"/>
                <a:hlinkClick r:id="rId5">
                  <a:extLst>
                    <a:ext uri="{A12FA001-AC4F-418D-AE19-62706E023703}">
                      <ahyp:hlinkClr xmlns:ahyp="http://schemas.microsoft.com/office/drawing/2018/hyperlinkcolor" val="tx"/>
                    </a:ext>
                  </a:extLst>
                </a:hlinkClick>
              </a:rPr>
              <a:t>Le stress des élèves lié aux tests et aux examens : Le rôle important du personnel enseignant</a:t>
            </a:r>
            <a:endParaRPr lang="fr-CA" sz="1200">
              <a:solidFill>
                <a:srgbClr val="ED7D31"/>
              </a:solidFill>
              <a:latin typeface="Poppins"/>
              <a:cs typeface="Arial"/>
              <a:hlinkClick r:id="" action="ppaction://noaction">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019409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O264-ConversationStarter-ppt_template-v1" id="{EAC741FA-A6F2-8043-9E3F-F2CCB9BBE152}" vid="{18CC59F9-4C25-9741-8D99-1D2AAA05EA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xCatchAll xmlns="46a5dd20-f0b3-4d61-834b-69fb9fff00eb" xsi:nil="true"/>
    <Image xmlns="a1c9f355-ecd3-4278-9438-8cd8c6e98a42" xsi:nil="true"/>
    <_dlc_DocId xmlns="46a5dd20-f0b3-4d61-834b-69fb9fff00eb">2MMV42CKC3FZ-1937131458-75259</_dlc_DocId>
    <_dlc_DocIdUrl xmlns="46a5dd20-f0b3-4d61-834b-69fb9fff00eb">
      <Url>https://smhosmso.sharepoint.com/sites/SchoolMentalHealthOntario/_layouts/15/DocIdRedir.aspx?ID=2MMV42CKC3FZ-1937131458-75259</Url>
      <Description>2MMV42CKC3FZ-1937131458-75259</Description>
    </_dlc_DocIdUrl>
    <Tags xmlns="a1c9f355-ecd3-4278-9438-8cd8c6e98a42"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4" ma:contentTypeDescription="Create a new document." ma:contentTypeScope="" ma:versionID="3890fd956ba54f7fa5187b58708e7bff">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aa1a692f046ed3ff502894b6e98a7135"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element ref="ns2: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Tags" ma:index="32" nillable="true" ma:displayName="Tags" ma:format="Dropdown" ma:internalName="Tags">
      <xsd:complexType>
        <xsd:complexContent>
          <xsd:extension base="dms:MultiChoice">
            <xsd:sequence>
              <xsd:element name="Value" maxOccurs="unbounded" minOccurs="0" nillable="true">
                <xsd:simpleType>
                  <xsd:restriction base="dms:Choice">
                    <xsd:enumeration value="Final"/>
                    <xsd:enumeration value="HearNowON2024"/>
                    <xsd:enumeration value="ThriveSMH"/>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DC6C59-2A96-430A-BEF0-F793010BD717}">
  <ds:schemaRefs>
    <ds:schemaRef ds:uri="http://schemas.microsoft.com/sharepoint/v3/contenttype/forms"/>
  </ds:schemaRefs>
</ds:datastoreItem>
</file>

<file path=customXml/itemProps2.xml><?xml version="1.0" encoding="utf-8"?>
<ds:datastoreItem xmlns:ds="http://schemas.openxmlformats.org/officeDocument/2006/customXml" ds:itemID="{296F51C9-5C85-4041-8EA4-545E87C86581}">
  <ds:schemaRefs>
    <ds:schemaRef ds:uri="46a5dd20-f0b3-4d61-834b-69fb9fff00eb"/>
    <ds:schemaRef ds:uri="a1c9f355-ecd3-4278-9438-8cd8c6e98a4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A3E2902-3067-4589-9BE6-F3CE9F22E5E4}">
  <ds:schemaRefs>
    <ds:schemaRef ds:uri="http://schemas.microsoft.com/sharepoint/events"/>
  </ds:schemaRefs>
</ds:datastoreItem>
</file>

<file path=customXml/itemProps4.xml><?xml version="1.0" encoding="utf-8"?>
<ds:datastoreItem xmlns:ds="http://schemas.openxmlformats.org/officeDocument/2006/customXml" ds:itemID="{3D9E664E-72E9-439D-B97A-DDD076EA48A0}">
  <ds:schemaRefs>
    <ds:schemaRef ds:uri="46a5dd20-f0b3-4d61-834b-69fb9fff00eb"/>
    <ds:schemaRef ds:uri="a1c9f355-ecd3-4278-9438-8cd8c6e98a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43</Slides>
  <Notes>41</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Amorces de conversation sur le stress</vt:lpstr>
      <vt:lpstr>Éléments à prendre en compte</vt:lpstr>
      <vt:lpstr>Éléments à prendre en compte - 2</vt:lpstr>
      <vt:lpstr>Stress 101</vt:lpstr>
      <vt:lpstr>Quels sont les facteurs de stress possibles pour les élèves ? </vt:lpstr>
      <vt:lpstr>Quels sont les facteurs de stress possibles pour les élèves ? - 2</vt:lpstr>
      <vt:lpstr>Qu'est-ce que le stress ?  Le stress est-il mauvais ?</vt:lpstr>
      <vt:lpstr>Qu'est-ce que le stress? Le stress est-il mauvais ? - 2</vt:lpstr>
      <vt:lpstr>La courbe des niveaux de stress</vt:lpstr>
      <vt:lpstr>Quels sont les signes possibles  de stress ? </vt:lpstr>
      <vt:lpstr>Quels sont les signes possibles de stress ? - 2</vt:lpstr>
      <vt:lpstr>Quelles stratégies pouvons-nous utiliser lorsque nous ressentons du stress ?    Comment savoir si  elles nous aident ?</vt:lpstr>
      <vt:lpstr>Quelles stratégies pouvons-nous utiliser lorsque nous ressentons du stress?  </vt:lpstr>
      <vt:lpstr>Comment savoir si elles  nous aident ?  </vt:lpstr>
      <vt:lpstr>Pouvons-nous améliorer nos stratégies pour gérer le stress ? </vt:lpstr>
      <vt:lpstr>Pouvons-nous améliorer nos stratégies pour gérer le stress ? - 2</vt:lpstr>
      <vt:lpstr>Transition positives</vt:lpstr>
      <vt:lpstr>Le stress et l'école </vt:lpstr>
      <vt:lpstr>Qu’est-ce que les élèves aiment à l’école ?  </vt:lpstr>
      <vt:lpstr>Qu’est-ce que les élèves aiment à l’école ? - 2</vt:lpstr>
      <vt:lpstr>Quels sont les facteurs de stress possibles pour les élèves à l’école ? </vt:lpstr>
      <vt:lpstr>Quels sont les facteurs de stress possibles pour les élèves à l’école ? - 2</vt:lpstr>
      <vt:lpstr>Quelles stratégies pouvons-nous utiliser à l’école pour aider à gérer le stress ? </vt:lpstr>
      <vt:lpstr>Quelles stratégies pouvons-nous utiliser à l’école pour aider à gérer le stress ? - 2</vt:lpstr>
      <vt:lpstr>Qu’est-ce qui peut aider à gérer le stress des examens ? </vt:lpstr>
      <vt:lpstr>Qu’est-ce qui peut aider à gérer le stress des examens ? - 2</vt:lpstr>
      <vt:lpstr>Quelles stratégies peuvent nous aider lorsque nous tentons de nouvelles expériences à l’école ? </vt:lpstr>
      <vt:lpstr>Quelles stratégies peuvent nous aider lorsque nous tentons de nouvelles expériences à l’école ? - 2</vt:lpstr>
      <vt:lpstr>Transition positive</vt:lpstr>
      <vt:lpstr>Obtenir de l'aide pour gérer le stress</vt:lpstr>
      <vt:lpstr>Que faisons-nous lorsque nous avons besoin d'aide ?</vt:lpstr>
      <vt:lpstr>Que faisons-nous lorsque nous avons besoin d'aide ? - 2</vt:lpstr>
      <vt:lpstr>Comment savoir que nous avons besoin d’aide pour gérer le stress ?  </vt:lpstr>
      <vt:lpstr>Comment savoir que nous avons besoin d’aide pour gérer le stress ?  - 2</vt:lpstr>
      <vt:lpstr>Qui peut nous aider à gérer le stress ?  </vt:lpstr>
      <vt:lpstr>Qui peut nous aider à gérer le stress ? - 2  </vt:lpstr>
      <vt:lpstr>Si nous avons besoin d’aide, comment pouvons-nous entamer la conversation ?  </vt:lpstr>
      <vt:lpstr>Si nous avons besoin d’aide, comment pouvons-nous entamer la conversation ? - 2  </vt:lpstr>
      <vt:lpstr>Comment aider un.e ami.e qui éprouve du stress ?  Que pourriez-vous dire ?</vt:lpstr>
      <vt:lpstr>Si un.e ami.e a besoin d'aide pour gérer  le stress...   Que pourriez-vous dire ? </vt:lpstr>
      <vt:lpstr>Si un.e  ami.e a besoin d'aide pour gérer le stress...</vt:lpstr>
      <vt:lpstr>Transition positives - 2 </vt:lpstr>
      <vt:lpstr>Poursuivre la discussion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Amorces de conversation sur le stress</dc:title>
  <dc:subject/>
  <dc:creator>Santé mentale en milieu scolaire Ontario</dc:creator>
  <cp:keywords/>
  <dc:description/>
  <cp:revision>4</cp:revision>
  <dcterms:created xsi:type="dcterms:W3CDTF">2024-09-17T18:53:40Z</dcterms:created>
  <dcterms:modified xsi:type="dcterms:W3CDTF">2024-10-28T14:58:13Z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2019-07-03T10:00:00Z</vt:filetime>
  </property>
  <property fmtid="{D5CDD505-2E9C-101B-9397-08002B2CF9AE}" pid="3" name="Creator">
    <vt:lpwstr>Adobe InDesign 14.0 (Macintosh)</vt:lpwstr>
  </property>
  <property fmtid="{D5CDD505-2E9C-101B-9397-08002B2CF9AE}" pid="4" name="LastSaved">
    <vt:filetime>2019-07-03T10:00:00Z</vt:filetime>
  </property>
  <property fmtid="{D5CDD505-2E9C-101B-9397-08002B2CF9AE}" pid="5" name="ContentTypeId">
    <vt:lpwstr>0x010100CCA129D4CF93FD40B4303B32156186A5</vt:lpwstr>
  </property>
  <property fmtid="{D5CDD505-2E9C-101B-9397-08002B2CF9AE}" pid="6" name="_dlc_DocIdItemGuid">
    <vt:lpwstr>86404f82-b3ef-4d6c-af77-720942f80007</vt:lpwstr>
  </property>
  <property fmtid="{D5CDD505-2E9C-101B-9397-08002B2CF9AE}" pid="7" name="MediaServiceImageTags">
    <vt:lpwstr/>
  </property>
</Properties>
</file>